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7" r:id="rId5"/>
    <p:sldId id="259" r:id="rId6"/>
    <p:sldId id="260" r:id="rId7"/>
    <p:sldId id="269" r:id="rId8"/>
    <p:sldId id="270" r:id="rId9"/>
    <p:sldId id="271" r:id="rId10"/>
    <p:sldId id="261" r:id="rId11"/>
    <p:sldId id="262" r:id="rId12"/>
    <p:sldId id="263" r:id="rId13"/>
    <p:sldId id="264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7" autoAdjust="0"/>
    <p:restoredTop sz="94660"/>
  </p:normalViewPr>
  <p:slideViewPr>
    <p:cSldViewPr>
      <p:cViewPr>
        <p:scale>
          <a:sx n="58" d="100"/>
          <a:sy n="58" d="100"/>
        </p:scale>
        <p:origin x="-34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F24B-7C88-4F9B-B33F-26F8470E18B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EDFD5-537A-4115-894D-9A0052A61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3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A249">
                <a:alpha val="34000"/>
              </a:srgbClr>
            </a:gs>
            <a:gs pos="0">
              <a:schemeClr val="accent3">
                <a:lumMod val="50000"/>
              </a:schemeClr>
            </a:gs>
            <a:gs pos="37000">
              <a:srgbClr val="00B050">
                <a:lumMod val="37000"/>
                <a:lumOff val="63000"/>
              </a:srgbClr>
            </a:gs>
            <a:gs pos="0">
              <a:srgbClr val="00A249"/>
            </a:gs>
            <a:gs pos="85000">
              <a:srgbClr val="FFEBFA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ECE4-C359-44A6-A160-26AE7603DB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14C2-119A-40B5-8083-241DD184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8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652" y="476672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Рекомендації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батькам </a:t>
            </a:r>
            <a:r>
              <a:rPr lang="ru-RU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щодо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аспектів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статевого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дівчат-підлітків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A24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A24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Информация для родителей - Новости поселка - Новости посёлка - Усть-Баргузин - информацион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9" y="2536307"/>
            <a:ext cx="4859938" cy="35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8948" y="2732077"/>
            <a:ext cx="3312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uk-UA" sz="2000" b="1" i="1" dirty="0" smtClean="0"/>
              <a:t>Підготовлено:</a:t>
            </a:r>
          </a:p>
          <a:p>
            <a:pPr fontAlgn="auto"/>
            <a:endParaRPr lang="uk-UA" sz="2000" dirty="0" smtClean="0"/>
          </a:p>
          <a:p>
            <a:pPr fontAlgn="auto"/>
            <a:r>
              <a:rPr lang="uk-UA" sz="2000" b="1" dirty="0" err="1" smtClean="0"/>
              <a:t>Кудрик</a:t>
            </a:r>
            <a:r>
              <a:rPr lang="uk-UA" sz="2000" b="1" dirty="0" smtClean="0"/>
              <a:t> </a:t>
            </a:r>
            <a:r>
              <a:rPr lang="uk-UA" sz="2000" b="1" dirty="0"/>
              <a:t>Віталіна Юріївна</a:t>
            </a:r>
            <a:r>
              <a:rPr lang="uk-UA" sz="2000" dirty="0"/>
              <a:t>,</a:t>
            </a:r>
            <a:endParaRPr lang="ru-RU" sz="2000" dirty="0"/>
          </a:p>
          <a:p>
            <a:r>
              <a:rPr lang="uk-UA" sz="2000" dirty="0" smtClean="0"/>
              <a:t>учениця 10 класу</a:t>
            </a:r>
            <a:br>
              <a:rPr lang="uk-UA" sz="2000" dirty="0" smtClean="0"/>
            </a:br>
            <a:r>
              <a:rPr lang="uk-UA" sz="2000" dirty="0" smtClean="0"/>
              <a:t>Кременчуцької гімназії №6</a:t>
            </a:r>
          </a:p>
          <a:p>
            <a:endParaRPr lang="ru-RU" sz="2000" dirty="0"/>
          </a:p>
          <a:p>
            <a:r>
              <a:rPr lang="uk-UA" sz="2000" b="1" dirty="0" err="1" smtClean="0"/>
              <a:t>Шерстюк</a:t>
            </a:r>
            <a:r>
              <a:rPr lang="uk-UA" sz="2000" b="1" dirty="0" smtClean="0"/>
              <a:t> </a:t>
            </a:r>
            <a:r>
              <a:rPr lang="uk-UA" sz="2000" b="1" dirty="0"/>
              <a:t>Ольга Василівна</a:t>
            </a:r>
            <a:r>
              <a:rPr lang="uk-UA" sz="2000" dirty="0"/>
              <a:t>,                                                                                учитель біології Кременчуцької </a:t>
            </a:r>
            <a:r>
              <a:rPr lang="uk-UA" sz="2000" dirty="0" smtClean="0"/>
              <a:t>гімназії №6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87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222" y="466794"/>
            <a:ext cx="8234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Турбуйтесь про першочергове!</a:t>
            </a:r>
          </a:p>
          <a:p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uk-UA" sz="2400" dirty="0" smtClean="0"/>
              <a:t>Своєчасно доводьте до відома підлітка, що таке менструація, ерекція та полюції</a:t>
            </a:r>
          </a:p>
          <a:p>
            <a:endParaRPr lang="uk-UA" sz="2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 smtClean="0"/>
              <a:t>кричіть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дитину</a:t>
            </a:r>
            <a:r>
              <a:rPr lang="ru-RU" sz="2400" dirty="0"/>
              <a:t>,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вона </a:t>
            </a:r>
            <a:r>
              <a:rPr lang="ru-RU" sz="2400" dirty="0" err="1"/>
              <a:t>лається</a:t>
            </a:r>
            <a:r>
              <a:rPr lang="ru-RU" sz="2400" dirty="0"/>
              <a:t>, </a:t>
            </a:r>
            <a:r>
              <a:rPr lang="ru-RU" sz="2400" dirty="0" err="1"/>
              <a:t>займається</a:t>
            </a:r>
            <a:r>
              <a:rPr lang="ru-RU" sz="2400" dirty="0"/>
              <a:t> </a:t>
            </a:r>
            <a:r>
              <a:rPr lang="ru-RU" sz="2400" dirty="0" err="1"/>
              <a:t>мастурбацією</a:t>
            </a:r>
            <a:r>
              <a:rPr lang="ru-RU" sz="2400" dirty="0"/>
              <a:t>, </a:t>
            </a:r>
            <a:r>
              <a:rPr lang="ru-RU" sz="2400" dirty="0" err="1"/>
              <a:t>грає</a:t>
            </a:r>
            <a:r>
              <a:rPr lang="ru-RU" sz="2400" dirty="0"/>
              <a:t> в </a:t>
            </a:r>
            <a:r>
              <a:rPr lang="ru-RU" sz="2400" dirty="0" err="1"/>
              <a:t>сексуальну</a:t>
            </a:r>
            <a:r>
              <a:rPr lang="ru-RU" sz="2400" dirty="0"/>
              <a:t> </a:t>
            </a:r>
            <a:r>
              <a:rPr lang="ru-RU" sz="2400" dirty="0" err="1" smtClean="0"/>
              <a:t>гру</a:t>
            </a:r>
            <a:endParaRPr lang="ru-RU" sz="2400" dirty="0" smtClean="0"/>
          </a:p>
          <a:p>
            <a:endParaRPr lang="uk-UA" sz="2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err="1" smtClean="0"/>
              <a:t>Розкажіть</a:t>
            </a:r>
            <a:r>
              <a:rPr lang="ru-RU" sz="2400" dirty="0" smtClean="0"/>
              <a:t> </a:t>
            </a:r>
            <a:r>
              <a:rPr lang="ru-RU" sz="2400" dirty="0"/>
              <a:t>про гомо- і </a:t>
            </a:r>
            <a:r>
              <a:rPr lang="ru-RU" sz="2400" dirty="0" err="1"/>
              <a:t>гетеросексуалізм</a:t>
            </a:r>
            <a:r>
              <a:rPr lang="ru-RU" sz="2400" dirty="0"/>
              <a:t>, </a:t>
            </a:r>
            <a:r>
              <a:rPr lang="ru-RU" sz="2400" dirty="0" err="1"/>
              <a:t>проституцію</a:t>
            </a:r>
            <a:r>
              <a:rPr lang="ru-RU" sz="2400" dirty="0"/>
              <a:t>, </a:t>
            </a:r>
            <a:r>
              <a:rPr lang="ru-RU" sz="2400" dirty="0" err="1"/>
              <a:t>хвороби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передаються</a:t>
            </a:r>
            <a:r>
              <a:rPr lang="ru-RU" sz="2400" dirty="0"/>
              <a:t> </a:t>
            </a:r>
            <a:r>
              <a:rPr lang="ru-RU" sz="2400" dirty="0" err="1"/>
              <a:t>статевим</a:t>
            </a:r>
            <a:r>
              <a:rPr lang="ru-RU" sz="2400" dirty="0"/>
              <a:t> </a:t>
            </a:r>
            <a:r>
              <a:rPr lang="ru-RU" sz="2400" dirty="0" smtClean="0"/>
              <a:t>шляхом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6146" name="Picture 2" descr="http://www.pravoslavie.ru/sas/image/101299/129934.b.jpg?0.6996350167319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77" y="4337246"/>
            <a:ext cx="3413893" cy="2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ebenok.com/file/86079/Read_3567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757"/>
            <a:ext cx="3219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76" y="404664"/>
            <a:ext cx="81631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Турбуйтесь про першочергове!</a:t>
            </a:r>
          </a:p>
          <a:p>
            <a:pPr algn="just"/>
            <a:endParaRPr lang="uk-UA" sz="2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err="1" smtClean="0"/>
              <a:t>Серйозно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ставтесь</a:t>
            </a:r>
            <a:r>
              <a:rPr lang="ru-RU" sz="2400" dirty="0" smtClean="0"/>
              <a:t> </a:t>
            </a:r>
            <a:r>
              <a:rPr lang="ru-RU" sz="2400" dirty="0"/>
              <a:t>до проблем </a:t>
            </a:r>
            <a:r>
              <a:rPr lang="ru-RU" sz="2400" dirty="0" err="1"/>
              <a:t>дітей</a:t>
            </a:r>
            <a:r>
              <a:rPr lang="ru-RU" sz="2400" dirty="0"/>
              <a:t>, не </a:t>
            </a:r>
            <a:r>
              <a:rPr lang="ru-RU" sz="2400" dirty="0" err="1" smtClean="0"/>
              <a:t>ігноруйте</a:t>
            </a:r>
            <a:r>
              <a:rPr lang="ru-RU" sz="2400" dirty="0" smtClean="0"/>
              <a:t> </a:t>
            </a:r>
            <a:r>
              <a:rPr lang="ru-RU" sz="2400" dirty="0" err="1"/>
              <a:t>їх</a:t>
            </a:r>
            <a:r>
              <a:rPr lang="ru-RU" sz="2400" dirty="0"/>
              <a:t>, не </a:t>
            </a:r>
            <a:r>
              <a:rPr lang="ru-RU" sz="2400" dirty="0" err="1" smtClean="0"/>
              <a:t>вважайте</a:t>
            </a:r>
            <a:r>
              <a:rPr lang="ru-RU" sz="2400" dirty="0" smtClean="0"/>
              <a:t> </a:t>
            </a:r>
            <a:r>
              <a:rPr lang="ru-RU" sz="2400" dirty="0" err="1"/>
              <a:t>дрібницями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переводьте</a:t>
            </a:r>
            <a:r>
              <a:rPr lang="ru-RU" sz="2400" dirty="0" smtClean="0"/>
              <a:t> </a:t>
            </a:r>
            <a:r>
              <a:rPr lang="ru-RU" sz="2400" dirty="0" err="1"/>
              <a:t>розмови</a:t>
            </a:r>
            <a:r>
              <a:rPr lang="ru-RU" sz="2400" dirty="0"/>
              <a:t> на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теми</a:t>
            </a:r>
          </a:p>
          <a:p>
            <a:endParaRPr lang="ru-RU" sz="2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err="1" smtClean="0"/>
              <a:t>Неприпустимими</a:t>
            </a:r>
            <a:r>
              <a:rPr lang="ru-RU" sz="2400" dirty="0" smtClean="0"/>
              <a:t> є </a:t>
            </a:r>
            <a:r>
              <a:rPr lang="ru-RU" sz="2400" dirty="0" err="1"/>
              <a:t>некоректні</a:t>
            </a:r>
            <a:r>
              <a:rPr lang="ru-RU" sz="2400" dirty="0"/>
              <a:t> </a:t>
            </a:r>
            <a:r>
              <a:rPr lang="ru-RU" sz="2400" dirty="0" err="1"/>
              <a:t>висловлювання</a:t>
            </a:r>
            <a:r>
              <a:rPr lang="ru-RU" sz="2400" dirty="0"/>
              <a:t>, </a:t>
            </a:r>
            <a:r>
              <a:rPr lang="ru-RU" sz="2400" dirty="0" err="1"/>
              <a:t>гримання</a:t>
            </a:r>
            <a:r>
              <a:rPr lang="ru-RU" sz="2400" dirty="0"/>
              <a:t>, а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погрози</a:t>
            </a:r>
            <a:r>
              <a:rPr lang="ru-RU" sz="2400" dirty="0" smtClean="0"/>
              <a:t>, </a:t>
            </a:r>
            <a:r>
              <a:rPr lang="ru-RU" sz="2400" dirty="0" err="1" smtClean="0"/>
              <a:t>фізичне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покарання</a:t>
            </a:r>
            <a:endParaRPr lang="ru-RU" sz="2400" dirty="0" smtClean="0"/>
          </a:p>
          <a:p>
            <a:endParaRPr lang="ru-RU" sz="2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/>
              <a:t>Ваш </a:t>
            </a:r>
            <a:r>
              <a:rPr lang="ru-RU" sz="2400" dirty="0" err="1"/>
              <a:t>власний</a:t>
            </a:r>
            <a:r>
              <a:rPr lang="ru-RU" sz="2400" dirty="0"/>
              <a:t> стиль і </a:t>
            </a:r>
            <a:r>
              <a:rPr lang="ru-RU" sz="2400" dirty="0" err="1"/>
              <a:t>поведінка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відповідати</a:t>
            </a:r>
            <a:r>
              <a:rPr lang="ru-RU" sz="2400" dirty="0"/>
              <a:t> </a:t>
            </a:r>
            <a:r>
              <a:rPr lang="ru-RU" sz="2400" dirty="0" err="1"/>
              <a:t>вашому</a:t>
            </a:r>
            <a:r>
              <a:rPr lang="ru-RU" sz="2400" dirty="0"/>
              <a:t> </a:t>
            </a:r>
            <a:r>
              <a:rPr lang="ru-RU" sz="2400" dirty="0" err="1"/>
              <a:t>ідеалу</a:t>
            </a:r>
            <a:r>
              <a:rPr lang="ru-RU" sz="2400" dirty="0"/>
              <a:t> у </a:t>
            </a:r>
            <a:r>
              <a:rPr lang="ru-RU" sz="2400" dirty="0" err="1" smtClean="0"/>
              <a:t>вихованні</a:t>
            </a:r>
            <a:endParaRPr lang="ru-RU" sz="2400" dirty="0" smtClean="0"/>
          </a:p>
          <a:p>
            <a:pPr algn="just"/>
            <a:endParaRPr lang="ru-RU" dirty="0"/>
          </a:p>
        </p:txBody>
      </p:sp>
      <p:pic>
        <p:nvPicPr>
          <p:cNvPr id="7170" name="Picture 2" descr="http://islamdag.ru/sites/default/files/img/verouchenie/2013/yvajay_rodite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1" y="4697129"/>
            <a:ext cx="2592288" cy="18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zbyka.ru/deti/wp-content/uploads/2011/08/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28" y="4697129"/>
            <a:ext cx="2306475" cy="18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strovlubvi.com/wp-content/uploads/2011/02/prakticheskie-sovety-molodym-roditelyam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10187"/>
          <a:stretch/>
        </p:blipFill>
        <p:spPr bwMode="auto">
          <a:xfrm>
            <a:off x="6068291" y="4697129"/>
            <a:ext cx="2536157" cy="18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670" y="476672"/>
            <a:ext cx="82809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Не забувайте!</a:t>
            </a:r>
          </a:p>
          <a:p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Слідкуйте за харчуванням своєї дитини, оскільки неправильне харчування може стати причиною затримки розвитку підлітка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Допомагайте дитині розвиватись фізично, підвищуйте цікавість до власного 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Контролюйте кількість часу, який проводить підліток за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ютером</a:t>
            </a:r>
            <a:r>
              <a:rPr lang="uk-UA" sz="2400" dirty="0" smtClean="0"/>
              <a:t> або </a:t>
            </a:r>
            <a:r>
              <a:rPr lang="uk-UA" sz="2400" dirty="0" smtClean="0"/>
              <a:t>іншими </a:t>
            </a:r>
            <a:r>
              <a:rPr lang="uk-UA" sz="2400" dirty="0" err="1" smtClean="0"/>
              <a:t>девайсами</a:t>
            </a: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8194" name="Picture 2" descr="http://3.bp.blogspot.com/-8rLj9igCJBY/TZrIvS3s8LI/AAAAAAAAAAY/OhWp1zstJZo/s1600/%25D0%25BA%25D0%25BE%25D0%25BC%25D0%25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6347"/>
            <a:ext cx="1944216" cy="16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optb.in.ua/_userfiles/%D1%82%D0%B0%D1%80%D0%B5%D0%BB%D0%BA%D0%B0(1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0" y="4802151"/>
            <a:ext cx="2470154" cy="17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itdoma.ru/wp-content/uploads/2013/06/utrennyaya-zaryadka-dlya-podrostk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16347"/>
            <a:ext cx="3096344" cy="16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4880"/>
            <a:ext cx="65033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Не забувайте!</a:t>
            </a:r>
          </a:p>
          <a:p>
            <a:pPr algn="just"/>
            <a:endParaRPr lang="uk-UA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Знайте </a:t>
            </a:r>
            <a:r>
              <a:rPr lang="ru-RU" sz="2400" dirty="0" err="1" smtClean="0"/>
              <a:t>товарищів</a:t>
            </a:r>
            <a:r>
              <a:rPr lang="ru-RU" sz="2400" dirty="0" smtClean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</a:t>
            </a:r>
            <a:r>
              <a:rPr lang="ru-RU" sz="2400" dirty="0" err="1"/>
              <a:t>зони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неформального </a:t>
            </a:r>
            <a:r>
              <a:rPr lang="ru-RU" sz="2400" dirty="0" err="1"/>
              <a:t>спілкування</a:t>
            </a:r>
            <a:r>
              <a:rPr lang="ru-RU" sz="2400" dirty="0"/>
              <a:t>, </a:t>
            </a:r>
            <a:r>
              <a:rPr lang="ru-RU" sz="2400" dirty="0" err="1"/>
              <a:t>сповідувані</a:t>
            </a:r>
            <a:r>
              <a:rPr lang="ru-RU" sz="2400" dirty="0"/>
              <a:t> нею </a:t>
            </a:r>
            <a:r>
              <a:rPr lang="ru-RU" sz="2400" dirty="0" err="1"/>
              <a:t>ідеали</a:t>
            </a:r>
            <a:r>
              <a:rPr lang="ru-RU" sz="2400" dirty="0"/>
              <a:t>, </a:t>
            </a:r>
            <a:r>
              <a:rPr lang="ru-RU" sz="2400" dirty="0" err="1"/>
              <a:t>пріоритетні</a:t>
            </a:r>
            <a:r>
              <a:rPr lang="ru-RU" sz="2400" dirty="0"/>
              <a:t> </a:t>
            </a:r>
            <a:r>
              <a:rPr lang="ru-RU" sz="2400" dirty="0" err="1"/>
              <a:t>життєві</a:t>
            </a:r>
            <a:r>
              <a:rPr lang="ru-RU" sz="2400" dirty="0"/>
              <a:t> </a:t>
            </a:r>
            <a:r>
              <a:rPr lang="ru-RU" sz="2400" dirty="0" err="1" smtClean="0"/>
              <a:t>орієнтири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err="1" smtClean="0"/>
              <a:t>Виховуйте</a:t>
            </a:r>
            <a:r>
              <a:rPr lang="ru-RU" sz="2400" dirty="0" smtClean="0"/>
              <a:t> </a:t>
            </a:r>
            <a:r>
              <a:rPr lang="ru-RU" sz="2400" dirty="0" err="1"/>
              <a:t>відповідальне</a:t>
            </a:r>
            <a:r>
              <a:rPr lang="ru-RU" sz="2400" dirty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і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людей, </a:t>
            </a:r>
            <a:r>
              <a:rPr lang="ru-RU" sz="2400" dirty="0" err="1" smtClean="0"/>
              <a:t>правильне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Розмовляйте з дітьми про стать, її роль у житті, ранні статеві стосунки та їх наслідки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язково</a:t>
            </a:r>
            <a:r>
              <a:rPr lang="uk-UA" sz="2400" dirty="0" smtClean="0"/>
              <a:t>  донесіть до відома підлітка інформацію про зміни, що відбуваються в його організмі, що вони цілком природні та не варто переживати стосовно їх перебігу</a:t>
            </a:r>
            <a:endParaRPr lang="ru-RU" sz="2400" dirty="0"/>
          </a:p>
        </p:txBody>
      </p:sp>
      <p:pic>
        <p:nvPicPr>
          <p:cNvPr id="9218" name="Picture 2" descr="Мы одной крови - подростки и родители - рейтинг - Рейтинги - Каталог статей - ФИЛОЛИНГВ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3105" r="11806"/>
          <a:stretch/>
        </p:blipFill>
        <p:spPr bwMode="auto">
          <a:xfrm>
            <a:off x="7043031" y="404664"/>
            <a:ext cx="1872208" cy="16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Я - подросток. Статья I - основы мировоззрения подростков - Родительский уголок - Всестороннее развитие детей с помощью игр и и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31" y="2204864"/>
            <a:ext cx="1884204" cy="14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Счастливые подростки во взрослой жизни зарабатывают больше - Talky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iracle7.ru/wp-content/uploads/2013/07/ttherap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4" y="5085184"/>
            <a:ext cx="1862755" cy="13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0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Цікавтесь своїми дітьми, підтримуйте гарні стосунки з ними, виховуйте їх, правильно реагуйте на ті чи інші прояви фізичного та психічного розвитку і тоді у вашій сім</a:t>
            </a:r>
            <a:r>
              <a:rPr lang="en-US" sz="2400" dirty="0" smtClean="0"/>
              <a:t>’</a:t>
            </a:r>
            <a:r>
              <a:rPr lang="uk-UA" sz="2400" dirty="0" smtClean="0"/>
              <a:t>ї не виникне проблем, </a:t>
            </a:r>
            <a:r>
              <a:rPr lang="uk-UA" sz="2400" dirty="0" err="1" smtClean="0"/>
              <a:t>пов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язаних</a:t>
            </a:r>
            <a:r>
              <a:rPr lang="uk-UA" sz="2400" dirty="0" smtClean="0"/>
              <a:t> з </a:t>
            </a:r>
            <a:r>
              <a:rPr lang="uk-UA" sz="2400" dirty="0" err="1" smtClean="0"/>
              <a:t>морфофізіологічним</a:t>
            </a:r>
            <a:r>
              <a:rPr lang="uk-UA" sz="2400" dirty="0" smtClean="0"/>
              <a:t> розвитком підлітка!</a:t>
            </a:r>
            <a:endParaRPr lang="ru-RU" sz="2400" dirty="0"/>
          </a:p>
        </p:txBody>
      </p:sp>
      <p:pic>
        <p:nvPicPr>
          <p:cNvPr id="11266" name="Picture 2" descr="Подростки о своих родителях Счастливая Женский журн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r="12015" b="3387"/>
          <a:stretch/>
        </p:blipFill>
        <p:spPr bwMode="auto">
          <a:xfrm>
            <a:off x="282855" y="2873005"/>
            <a:ext cx="40244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откинский рай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2285" r="2248"/>
          <a:stretch/>
        </p:blipFill>
        <p:spPr bwMode="auto">
          <a:xfrm>
            <a:off x="4572000" y="2873005"/>
            <a:ext cx="42745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556792"/>
            <a:ext cx="69551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 </a:t>
            </a:r>
          </a:p>
          <a:p>
            <a:pPr algn="ctr"/>
            <a:r>
              <a:rPr lang="uk-UA" sz="9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увагу!</a:t>
            </a:r>
            <a:endParaRPr lang="ru-RU" sz="96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2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639" y="60168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Батьки -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кращі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вчителі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/>
              <a:t>У </a:t>
            </a:r>
            <a:r>
              <a:rPr lang="ru-RU" sz="2400" dirty="0" err="1" smtClean="0"/>
              <a:t>статевому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вихованн</a:t>
            </a:r>
            <a:r>
              <a:rPr lang="uk-UA" sz="2400" dirty="0" smtClean="0"/>
              <a:t>і</a:t>
            </a:r>
            <a:r>
              <a:rPr lang="ru-RU" sz="2400" dirty="0" smtClean="0"/>
              <a:t> </a:t>
            </a:r>
            <a:r>
              <a:rPr lang="ru-RU" sz="2400" dirty="0" err="1"/>
              <a:t>важливе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. </a:t>
            </a:r>
            <a:r>
              <a:rPr lang="ru-RU" sz="2400" dirty="0" err="1" smtClean="0"/>
              <a:t>Особливе</a:t>
            </a:r>
            <a:r>
              <a:rPr lang="ru-RU" sz="2400" dirty="0" smtClean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 smtClean="0"/>
              <a:t>взаємостосунки</a:t>
            </a:r>
            <a:r>
              <a:rPr lang="ru-RU" sz="2400" dirty="0" smtClean="0"/>
              <a:t> </a:t>
            </a:r>
            <a:r>
              <a:rPr lang="ru-RU" sz="2400" dirty="0" err="1"/>
              <a:t>батьків</a:t>
            </a:r>
            <a:r>
              <a:rPr lang="ru-RU" sz="2400" dirty="0"/>
              <a:t>, </a:t>
            </a:r>
            <a:r>
              <a:rPr lang="ru-RU" sz="2400" dirty="0" err="1"/>
              <a:t>емоційна</a:t>
            </a:r>
            <a:r>
              <a:rPr lang="ru-RU" sz="2400" dirty="0"/>
              <a:t> </a:t>
            </a:r>
            <a:r>
              <a:rPr lang="ru-RU" sz="2400" dirty="0" smtClean="0"/>
              <a:t>атмосфера, </a:t>
            </a:r>
            <a:r>
              <a:rPr lang="ru-RU" sz="2400" dirty="0"/>
              <a:t>в </a:t>
            </a:r>
            <a:r>
              <a:rPr lang="ru-RU" sz="2400" dirty="0" err="1"/>
              <a:t>якій</a:t>
            </a:r>
            <a:r>
              <a:rPr lang="ru-RU" sz="2400" dirty="0"/>
              <a:t> росте </a:t>
            </a:r>
            <a:r>
              <a:rPr lang="ru-RU" sz="2400" dirty="0" err="1"/>
              <a:t>дитина</a:t>
            </a:r>
            <a:r>
              <a:rPr lang="ru-RU" sz="2400" dirty="0"/>
              <a:t>. </a:t>
            </a:r>
          </a:p>
        </p:txBody>
      </p:sp>
      <p:pic>
        <p:nvPicPr>
          <p:cNvPr id="2056" name="Picture 8" descr="https://deti.mail.ru/pre_square800_resize/pic/photolib/2013/06/11/Depositphotos_25272117_s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4143"/>
            <a:ext cx="4392488" cy="33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wanowca.ucoz.ru/roditelyam/rodite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044143"/>
            <a:ext cx="3335351" cy="33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692" y="62068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Суть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статеве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виховання</a:t>
            </a:r>
            <a:r>
              <a:rPr lang="ru-RU" sz="2400" b="1" dirty="0" smtClean="0"/>
              <a:t>»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донесенні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різницю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статями, </a:t>
            </a:r>
            <a:r>
              <a:rPr lang="ru-RU" sz="2400" dirty="0" err="1" smtClean="0"/>
              <a:t>фізіологічні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підготовку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дорослого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правильну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взаємин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особами </a:t>
            </a:r>
            <a:r>
              <a:rPr lang="ru-RU" sz="2400" dirty="0" err="1" smtClean="0"/>
              <a:t>протилежної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 descr="http://media.pn.am/media/issue/82/165/photo/82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9" y="2924945"/>
            <a:ext cx="5138674" cy="34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063.radikal.ru/1104/89/7f71a8d618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6" y="2924944"/>
            <a:ext cx="2929514" cy="34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1432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Статеве</a:t>
            </a:r>
            <a:r>
              <a:rPr lang="ru-RU" sz="2400" b="1" dirty="0"/>
              <a:t> </a:t>
            </a:r>
            <a:r>
              <a:rPr lang="ru-RU" sz="2400" b="1" dirty="0" err="1"/>
              <a:t>виховання</a:t>
            </a:r>
            <a:r>
              <a:rPr lang="ru-RU" sz="2400" b="1" dirty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важлива</a:t>
            </a:r>
            <a:r>
              <a:rPr lang="ru-RU" sz="2400" dirty="0" smtClean="0"/>
              <a:t>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пускати</a:t>
            </a:r>
            <a:r>
              <a:rPr lang="ru-RU" sz="2400" dirty="0" smtClean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на </a:t>
            </a:r>
            <a:r>
              <a:rPr lang="ru-RU" sz="2400" dirty="0" err="1"/>
              <a:t>самоплив</a:t>
            </a:r>
            <a:r>
              <a:rPr lang="ru-RU" sz="2400" dirty="0"/>
              <a:t> </a:t>
            </a:r>
            <a:r>
              <a:rPr lang="ru-RU" sz="2400" dirty="0" err="1"/>
              <a:t>нерозумно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/>
              <a:t>злочинно</a:t>
            </a:r>
            <a:r>
              <a:rPr lang="ru-RU" sz="2400" dirty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sp>
        <p:nvSpPr>
          <p:cNvPr id="3" name="AutoShape 4" descr="data:image/jpeg;base64,/9j/4AAQSkZJRgABAQAAAQABAAD/2wCEAAkGBxQTEhUUEhQUFRQUFxcXGBYUFBQVFxQVFxgWFxQWGBUYHCkgGBolHBQVITEhJSkrLi4uFx8zODMsNygtLisBCgoKDg0OGxAQGzQkICYvLCwsLywsLDQsLDAsNCwsLCwsLCwsLCwsLCwsLCwsLCwsLCwsLCwsLCwsLCwsLCwsLP/AABEIAQIAwwMBIgACEQEDEQH/xAAbAAACAgMBAAAAAAAAAAAAAAAFBgMEAAECB//EAEcQAAIBAgQEBAMDCgMFCAMAAAECAwARBBIhMQUGQVETImFxMoGRQqGxBxQjM1JicpLB0YLh8BUkstLxNENTY3Ois+MlRFT/xAAbAQACAwEBAQAAAAAAAAAAAAADBAECBQAGB//EADMRAAICAQMDAgMHAwUBAAAAAAECAAMRBBIhBTFBE1EUIjIjYXGBkaHBBrHhM0Ji8PEV/9oADAMBAAIRAxEAPwD04k3rRY9zWidT71q9eGlphb1qN5PWtO1U556Kle6EVZk0/r99DMVN6n61vEYihk+J1+dOJoA47RqtJ3JIepP1qnLiPX761iZ6oPJVz0/Z2j1azc8xGtzb3NVzij3P1Nc4iTymqYkofoYjqLxL/wCcnufqa6GJPc/U1Q17GufEqPSltohRcUe5+prf5ye5+poYslSZ6uKZBUQiuIPc/Wtrij3P1NUA2l64zGrehKbQYbTHN3P1q3BijfUn60upJV7DybCrjR7otZWIx4ack7n60WjmNhr0773pawrUUwslrX2oVnTmHiIusO4d83Xb1q6pN9DQmCW5069qKYU6XPe1KtoAB98VbiWEkINW4G1qodfepspBFvQ/5VWj1KWz3AMGeZKb1laDVlMkg88zsQQ25qJmrpzqarTSWpRFzOAkeImoXi8TYE+9SYqagnEMR5W9jWtptPmMokK2hGFhxE3jHxRe0QDa69O1qg4dBhMYZI4PzhJI0z3lSy2vYbE/SsxPEZYeFYJoXyMVFzlVgRqbWNQcqc0tiJTg51WOSdWyTwDIWKKXIZRscobX5VvLWAOBAAWbS494O4BiULYlZoZJQqCzRgHwjdhc3Itc9dfhND1uSAASWIAA1JJ2AHWjvJWCMM3FImN8kcQv3/XVX/J7GEXE46TVYB4cQP7ZGaRh62KqPdql6wY4l+zcw57YlXF8v4qx/QuFGpOnSq/CuDyzBjChYIcrHs1r2+lHeROLTTy48zSu/wDu+YIWJRL59EXYaWHyrOSpFHD8cXMgUTi/hmzgZY/hPel20qHvJbW3JlTjIg7E8uYqNSzRMFG57VRwXDnxDZIkLsBc2+yO5PSmrlLEQOZxhJp5J3i/U4p5NFBGZgCxB+JRcf1rvlORYeGzSEuH8ZxK0QBkXKcqgX20sfmTQDoUzkTh1GwKc9/EXcbyfi4lLtHcDU5Tew+lQcF4HNis5hC2jsGzG1i17D7qMcH5gwWFkMqfnzFgVYOQytfqwZ9T671b5UmR4uJvGCqMVKqbXAyne2gow0qd5J1t4U5H5wLxDlvEQrd4zl7jUV1wbgEmJQvGYwFYrZnANwBrboNfuNd8jYyaPFxRRs7xSkrJGSXULYkvY/Daw19aqc+4GOKeYIBbfTpep9BR4lviLiShPPfMNNyTON2iHu4H41X4ZwCSUPlkhGRyhBdb3W1yPTX7jV/8pyAyQki9owfxqDAcFwseCTF4lGlMlyqJawBJCi/fS5J217anRAO0Cb7PTDFu/wB0mfgE0SeJdHVdyjBre9qjgmvRXlXExvh8WYcL+boABcNm8RrG+uUC40+tLsDWFWZciRU7PkN4jHhZOvWi8E5sBfrelzDPRzDyggCwrJ1KYlLBDECdel9/pVmO5P0qrhlNh6/5VfiIFrdaSrQE8xYyRY9K3XDXrKZLqOAs6Lczan50OxMtWMVLv86E4qWs/TV5MMiyripqBY+a4Iq7jJ6BYmavRaamPVpDGD5nw/5pDh8Th5nMAsCjLla17HU9ulSYLnHC4cs+FwTiUjKGkdAAD6rc202HalKRqirUWgeYQaGvzmGeEc1Nh3xkssZlOKQXysEysue24Pl81vkKb+I4+HBYDCxHDGVJ4o5GCvku5RWdiba3Op9683K3FjUr4h2VUaRmWMWQMxIQdgDsNB9K5qATxIs0KlwRwPMd+V+aMOcSkEeB8L86PhM/ig+XKzagLrsRv1qLF8aGBmxeGGGWSGSRWymQx2IVRb4TceUGkkjUEEgqbgg2II2II2NSPKWJLMWJ3LEkn3JqPQGfug20S7+/Eb8Lzp4eYwYKCJ2GXOXZ9N7WCrfp16UI4TxufDSO8RVhMbyRyC6SHvYbHU7UKR6mVq40LLDTVgEYjKObgNsBhgx6l3I/lt/WinImMLR8RkyIWJVvDAOT4ToBe+WkYmu41OpXNqLG17EdjbcVxoAEizSJtwIzQ87zgHw4cNET9pVdjb0u1vrel7Ghpc2clme5ZjuSetRA1aiVh9k/Q1U1AQy1V1jjzL3F+My4nJ4wS8a5bopFx3Nydfa1d8G49iMNH4aeHJDcnw5VLBSTc2III11oe3rv612IG2yt/KakVjzKtVWV2ntDh5vxRzKfBCMuXIsZyr6i7Xv739qpYd+nTS9UANdasQnWpKADiQKlUfLD+Eax9qO4YXF76k7UC4dHrrv2plwUQ2t1rH1SxS2X8LKbVfgaqca2GlXMOb+9Y4yHxFDOw9bqK1ZQDc+Z0ScTPqfc0KxU9SY2bU+5oNicRRdAecGPpXIcbLQaeSreLlobI1eu06cR6pYx/k8wcc2JnEyBxHAXAbo2Ya++lT4PHYDEzDDyYdsNI7FY5UYMhboDsVvb2rPyVi+KxI2/3bft5t66wnLWFSZJcRjsPkjcSFEdcxKnMFvcncC+n0rmPzHmZ1zfavknPjE1wflIniDYef8AVwoZXINs63UIoO4uWv7Ka64jzdhYpCgwMZwyNlZr2ewNmZVAtpr11qWXnhF4mcRlZsM8fgMQPNluCJAu9gRa3Yn2qCXl3ASsXbiEP5uzZioYCQqTcprqD0va9cST9f5SpLE/bZ7cSbjfCDg+IQfmyRyibSOOU+UlwRq3S2pvTNwzATOX/PMFhY4QhN4jI7lriwC5drXPyFK/MvFsNj8WqNKIYI0OSVgQGe4sP3VtfWrXLsGBwM35w2OEzqrKscTMwOYWN1HxH30G9VbOB7wdgYqM/V+c3yBhIAcdPMB4SERDONVXVmNulwY/5aucG5ZGGxcs+Iy/m0IHhk6h2kPla3ZV+9h2oVheYIZMJj1YiOWeYusZvdkIRVsQLE2XX50t4/i2IbDLA0rNHHYqvXy2ygndgLaA/wBBVwrtkwi1XNuI48GPGI5bR+LmJhaEIZmUaBrWATToSRf2t1qnxrnZopGWHD4fwIzYqyeZwN7EaL6aVJx/m+NMfDi8MfGTwykqgEHKxBIF/tCwP/WoMRh+FzuZDimRHOZoijK/qu34VAz/ALpVQePVBxjiXuNcMiXFYCeFQI8RJE2ToMwzDSjfGpMSJnTDPgv3Y5FHiXPfUfhStzBzTFLicKY1ZcNhpEN7WJA0uE3AA261Px//AGbipmlfFMC1rZYnuLett6qVbjMGyPxu9p3z7B/vMSRIRKQoOVLK8l/LlB31+X30Wkkx8a5sRPgYb/tot/W+ov8AKhfGuaovEwhw6vKMKQSz3BdcpQgFtSbEm5+/pnFJuG4qQzSTSgsPNGY2zafZB6bnbvXEHABEkhtoUiWee8Mg8CRQt5FBJTRW0vcehpcwaeb2ozzPxqDEJB4GYZBYoykZABYC/X5dqFYQ2oyA7eY5pwRVzDGCk81MGGe2U339dun9KVcM9jR3AnS/SkNSnEpasZsJvr2uPnU8RsaHYea9vYVfUEWO4NYF3BiRHMny1uufErKULpmdieUcRk1PuaBzyUT4k2p9zQOd6a0i4M2ahxIp3qoTRbgvCnxUjohAyKGYn1NlA9TY/SmFOTZQPIYwf2jdjW3/APV02nOx25ktqK048xc5X42cHM8nh+IssZjIzZSNbgg2NUEizMbAAkk+3Wmni3ApIUzS5GUm3l0IqThfKjPEkiMo8RQwvckA6gfSrHrGkCeru7nEELqgS/kxalwoVSSbnYdqqBB2FMfGOWsRGlyucAkllP8ASlxja5Olt6f0erq1CFkYGM1OrjOZJbvWBbdKaOE8lyyIHkYRAi4W12t0Lfs+1dcU5MkjQtGwkA1I6/LvSp65ohZs389s+P1lfias4zFcV0K1XQFa2QeRD8Tpa6AqLEtlRiNwDT3zNgI1wURVACBHqB3Av71n6zqC6ayusjO84/CL2XBWC47xMFdqaq41yENPvPeDjSGMoqrY5RYW0AFhUavqAovrpIzvP6StloVguO8UFNd+MPnTlyoY04csrIG+Nm0F285G59APpVcc44bphZf5Y/71kv1y1rHSqrdtOM5i7akk4Air4hqaOcixq9x3i0U5UxwtHlvfNlBPbQUPuLWrY0tz21B3XaT4lgxYZMJxzDca0ZwE+g7f1pUa4NXYMVpa51/yoeoZQINhmPcM4Frb2FX4pyaTOGY0nQ79+9NGBlBA9v8AOvH9RsOSBAPXiGo203rKqxvpW6yPiDBTyniR1PuaDFCzBRuTajXEU1PuaFRNlkVjsD91em0q8zWQ4WMXI1hi8Si7JFCPclnJpP4xM/iS2lmHmbQSyAD2ANhTlyZDlxuKYah44iD/AImvSXxj9ZL/ABNTWirVuoW7hn5Vi1IDWNn2jlxqUng8LEm5ijuSbk3XXXvXXEb/AOx4LEj9FDqCQdFBOoqPiwJ4NBYEnwottelXjw+SbheHjjHm8KLc2tZResRWRFQtwBacxdccZ94ucocxzQzxwyyNLBKQgzks0bH4SGOtr6WPei/F+BIOI4YWHhyuXZehKAta3YlRpUPBeSZfHjeYgJGwfKupZl1UX6C9j8q45y5gCYyB084wzXcKb3vdXUeoUn5mnrmS3Wn4Dyp3Y7fdCuAXPpSz+UPHuXWEMQlszAEjMegNtx6e1UfycY10xTQZiY5ImcKSSFZCuovtcMfuo5zFwUY1UxGGdWBXe+jDpr0PQit8qctnCs+InZQwQqNfKiXBclj1OUfT1oQ1OkHSjQR9p2xjnM7dX6O3zFbm2FYsTKANL3AHr0AorxLgCw4SLMCcXKVAUH7b7J7KDqfQmgXMPEjJiGnjF8rqyX2OQ3Fx2JFN3HeI5kwvEogWSM3dN7KwyyD+IXYe4Hen9XdqqatMnbjn7yBwDL2u6KogjnXhUOGgRVJMuQ5jf4tPM1umv9KY+bP+wx+0f/CKB/lGwmZRiEOaOSPQ9Nri3vejnNX/AGGP2i/4RSHqFxpWZsnec58HI4g85KknzPOeI/qzXo35RD+gT+I/gK864j+rNei/lE/UJ/F/QVq9YYHXaYj3P8QuoP2iyXk2YLwyNmXMAHuNNR4jaVTn5uiXbBk/4o/7V1y8f/xA/hk/+RqTVkJHy6VnaDQ6fU3Xm7w3HOIBKwxOYT4zx6KWSJzAY41YeIMwuyX1+EDSjPE+FQw4qFmUHDSm2+gLCyEn9m5H1pSXDmRli2aRggLbAtpf5U88wQqzYbh6aKcuYn4lhjAvr+0wFh8z0onUGXTvXXQxAw2eT29/xk2DacKYB5n4ecPKVA8jar/ahcZNM3O/EA8ixC1k1Y+p2H+vSl0LQKNRY9K7+8boU+mCZbw8xB03px4PKDYnYik7CWvr2po5dFxbsaV1a5XdB3YjPGulZXUcOlbrJ9A+0RzPO8fh9T7mgeLhpr4im/zoDPFrXrNLegcLHK3gbD4uSFw6MwsLaG3l3t7VYbH4diS8RzG9zobk7m/U1zioKHvFW/XXWTuxzGFRDzLMvGSkJijzeGAcqs11TfZRTNxPiLw8GhmR2VhFD5ltfUKPxNqQMfOqISxsLhdtWJvoPkCflS5iOKSsnheJJ4Ia6xFiVGumm3rSGv6fXYa9mBtbJ++I6pq1IVIx4/nGf4TPJNff9IVQDscgBJ9L1Rg46tjmQKQpsLkqx6AdQaXlIrdM1kV/QAPwEVFrjODGnA8xiAB4pZIi58yRtfLuCzDbp7mmDE4iaXSaWSQb2ZtPQ5RpXmo3pn5b4sxZkkcm4zAtrbKCW19vwq9a1mzcVGffEPTqcNlxmMa4epYcKQpQM2RjcpmOUnvl2vXIU973ANwbggi4It0sRUixGnzQW7w76xD4mS4JjF4eZyoByqWJVb9hsKa8JzXH4KJPBIWRQDYKykqLXFzSyFYdT9a7GIcb6+4rP1nR01KgN45GOIFtRW/fiMp5nwg//Wk/kT/motg+IxY3DyOEOVM62kAuGCg3Fj6iklJ1PxDKfuojwnGyYaKVQqPHISy3JBDMAp23Gg0rA13QQiA0g7gR3PjzJKqRlDJOC8wJhcOIJ4naxe2TKQyMxYXBI11tVgc54T/+aX+VP+alTEXOpNyajRdNarf0/T7i3OT35jC6YHvDfHONQTlckLKBuTlB9LAGqGIwwa0is5Ya3LMW07NvVNkq3w17NbofxomnCKBV4/eH9JUHE5UXOpJJ6k3J+dWE00rHh85t3qzDh9daoKTuxJsuAE7wsPmpv5bgsGPqP60BggFNvAocsYv1JP8AQfhU6moJVz5mZbZuMJrtWV2oFq3WVmAzErHx3J+dDHw+9G5V1PuagMOlB0OozdkxhWwIt4rC0IxkWUHb/XrThPBXnvO+JTI4zqLobLmsxOZdAOt7EV6/TX7+BLtftXiKPGMcWOQNmRTfTVcxFmKntaw9bXoaa4FbBpk8xEnPM6FdCowa6Brp07vXSvY3/vr3GlcDWtA106ep8tuJsOjhcumXKNhk8th6WAoyuFoD+TricbRJh8xaWzuRbRVDDS/bzC3uadxBWpW+VEWZscQOcLXDYejng1y2Hou6C3xdfD1aWIvDlW2Zener02Gqo0ZU3Ghodyb1xCVajY2TA25sdCNwdxWMlGJZ0f8AWpqPtLXMWHhc2Vjft1+8V53VaF92Vm3p9YjDvBAS5q9gsPrm2Aq6mDjHc1Y8L6UGnTbTljC2ajjiVosPc37mr8cVbjSrmFwjObKPc9B7mmCVQZMRewmbwGELsFHuT2HWm2NLaDYbVWwODEa2GpO57n+1XBWDq9T6rcdhBSVRWVgrVKbpEVn3NcrWydT71lYyOUbIhZqSAGvJ/wAofDMuewOhzj2JUH6Akn5dq9aBoVzHwkTxkj4wND/0rf6f1JVsG6UcZE8O4VgklPhgtndSRmAsGXXKD6i/0q4/K0utgRqR6d19uo+lT8T4K8eKLxsEfN4mVgRka+YjNsRv620tTpw/jaywtJlytELSr1Un4Co+0rHQepr0uoaxQGTsYbSil/lfvPM+I8HkgZVceZtgupqbhGCRndZvEAQG4QC5N7AAkaE16b+ZCb41v2JGoqjFykELyEtJI1rDNkGmwsND8+1BOrwMN3jTaFVYYOREPj/CRB4bJmySqSM9iyspsym2h3U39aFWpk53WUPErrkVUJVbhrZj5mJHU2A17aUS/Jxy400wnItCqsATuX+E2A2A8wvTmny6gmZ+pC1uQO0deRcEhgSYRiNnUZgEC6jTTS9tL601CKpMNhgoCjYVvFTpGpZzYKCx9lFybda0wcCZpGZEYq4aOqPFuYY4o1ZAXZ1DKotex6nsB1PT1pIxvGZXcuZGXayozBQVYMNCbNtbUUC7W11cE8w9Wkst7CPckybZ13A+IbnYe9RTQXrzppAS5NjmbOPKBZtDf30OvqatRY+RR+jldLuGa/nDWtp5ttreo06AhderJuww494Zul2YyI0z4epMCEBAy+fXzfXrVDB8fWSQxyAIc2VWvpIwAzW7asN+9XZFKm40Naa7L0ypmaGfTvyIcwPDVmQOr2OxBHwkbirK8CP7Y+hoRyxjvDmyMfLJp7N9k/iPnTtlryPVDfpLyueDyJo0X+quYLw/BUHxEt6bD+9FIogososOwroCuhWNZqHs+owswV1XN64Z6Ve4LOxJc1ZUINbpX4oydsWydawGo82p9zXQNLkSZKK3mAuTsBc+w1NRiqXHpsuHkPcZf5jajaWk23JWPJAkM21SYoTt4rs7DViT9dh8hVTDGTCzmSNQ0cmUSqFBYqCT5TcWbU1cww1ovhUFfXLqEav0z27TIqtZW3CR8J5iwzsc58A3sqy+Ukaasw8ouToL9KMtiopAwhdHK2zMpDql9rld2PRRqfbWl3juGVssaIDLIwRB+8ep9ALk+gNNPDOGx4ZIIE+FXJYm13fI5Lt6lgD6aCvOazTV1N3/ACmzVqXcZMXeO8KSVGDLfMhW7WuCASpNtNGN/emTlmBRhocoABjU6D90VX4pB5jUvKTWR4f/AAXsv/puA6fQsy/4Kv0y3BZJfXKHRXEOBK8t534nnxPhqdEVw1i11EgAIsBYA5V1OmlepYuZY0LOQAAb37V4lx3ErJiGkjIynQgkk9bGw+FtToddTtrT2qswmMxTS17rBxIs9voAfW21/wDXWtZqiDUfwvKmIkh8RQp0VlTMMzIysxcHYAZSDfrpvpWMqFu09AWRBzxAoapQ9V1b6VJHrVDL8Qhg5VBuwBItYm+nmVmGm18oFxemfB4wy5iyqoBsuVs2bS7a2F7XGw023pRRaK8vOFkKqig3sfMoJQ6lgtr2zdbnrpetDpeoZbdngzH6tp1Kb/MMSaG433r0XhmJ8SJH/aUX99j94rz2Qgi4NxrqPQ2P4U1cm4i8TKfsN9zC/wCINNf1HQLNMLB3U/3mFoX22FfeMQrCahabtULznvXhrQVXM1gZOzVgaoEm71KDWS5OeYQSQVlaBrKHmTFYnU+5roGor6n3rpTTBEoJKDQnmqS0AHd1+4Mf6UTBoRzX+pX0cfg1aXRQPj6s+8Hf/pmAsMaL4drC56UuHHKlgbljsqi5PsKmgWfEyJD+rRzd7G7CMatdtlJ0Gl9WGtfStTqa6+GPMRo01lgyBwId5WwrT4hsUf1cYaOL96Q6O49FAK+7N2o1jC4VToXWzDLcBmU3yi+1xcfOiGEVI1VEAVFAVVGyqNAAKp8TcV5XUXG1901aEx8s7xBVwHU3BW49jrQ/l2QDFMv/AIkX/wAb/wD2/dUvDWurjorkDtZlViPkWIobA5TFYdr6eMUPqJI3UD+fwz8qnSHbeIZ1zSy+0M8+E/mj27H8DXjwC2GUWW3lFrEDYX9a954phRLEy9xXhmKwTRyPER8LDLc7hs30AygCtLWKSMwOgcB8GQrT5y3xFTG88oZXUNC0iWjQBxZRHFEt7hTcsTueulkeGEmnnguBdIRA0RdMQxa+gyFVAN77gr27VlnUemcA95pXAHGf+iJmNwjRuU0NrEMNQ6sAUYe4Iqbh+EZtADT6eVGW92Q2HkJBLMQtgJCfs+2vlXtYzwcH0yrN4YsSbCO9h8VpCuYAdxY0N2dhlZVbvaKqcLIFyRZb5j0XLctf2saOycvOqNIsUTuvwpKbBwbXFxv/AA3AOguN6o8YUYSGRHAKysWyIMzuMoUE3PwC2Yk/EdL2JovLxwTYIAjLLPEfDQXzWLsiSWOygJnue2mthS7UagOjV85bEV1WpwpUmD1HlBvcnUm2W5Op8o21O3TajfKbWaQdwp+hP96FeHYAE3PU9ydSfreivL6+Zrfs/wBRXserqU6a5PgD+J5jTuG1AxGAvWq0DWV8tZy3ebs3U8LdKhtUkB1obDiSJZFZWhWUtLxSJ1PvXSmq5fU12r06RBydnsL9qV8XjfzsMpkWKJXC3Gruw7FvKutxsToaYn1BHeknHcps/ixgDw5GEmu6uAwuvqQwB9q0elmpLNznBHY+0njzCE+Fw8AsCiEi5Lt+kb3J1I9NqscuNmLSo/lDZNB8QVbnfbzOP5KGcrT4bGMMPjY1ixSjKrKSglAv5QL6ONfL13HUBuwvKxgUrh5LKSWyyKHFyADro3Qda9Jbp227sktCjVcbMYEtrL99UeI4kC5OoUHQdbdPc7VmNSVEbOABlIzoSNxYWB69hmqLh/ChZGbMuzeFdcsb6MRoLmzX3JF6S2FeWl0de4hHDr4UIDfFa7Hu7atb0uaARQmXF4cD7D+M+p0RL5NP3pLD2Vu1XuO8QC2UAsSbBRu7dvQdz0FW+XsCYgWc3lkN3PQaWCqOigaAe53Jp7Qadnfee0pdaK6yvkxnjekPnrlUyMJ4zZlIbTrYhrHuLgU4pJUjEMLHathk3DBmcGIORPNeESYdIJZrZniQMY2BHnclUiDdWJU/W/eiOD4mHkE8wyxEoVjuw8g1UtZsrML3ykG+W3WpOaOHRCSNEVc8jWJsLhBcya/whvrRbCcE8RDmAym4sRcEbWt2rz9+krofPcn9h7TUocWKWf8AARpjkSRQykMrAEMNQwOxBoZjMBAGWWR7fm5zmxOgbQZgN1JGxGpUdqVcHwKbCyGKGeSKNgXRAQVy3AcAMCAVLDUdGHrVtODjNnld5G01di2xLAWPQEk/OmdN0+x+Vb5TEXv9PIBmvzMSoWk1eS5Yte51PfUC2w6DSo4MAsQ0uTpdmJZjYWUZjrYCwA6DSiT1TnevU6apVIGO0xtTYxUytKaK8ujRz2yj8T/ag0hpn5fgtCL/AGyW/oPwrL/qvUCrp5XyxA/mU6cm6/PtLa10DWzEfesyHtXy4MJ6KbzVNAK4SLv9KmBqrv4kgSQGsrQNZQZaIhfU+5rsPVYtqfc12rVqMsFLYepA9U1apA1DKyYmc68HHiZ10z+YEaEON7Hob2Pzpi5I5xknj8CQA4iIeZ2vldL2VrDd+hGm1+tWOK4XxYiv2hqp/eGw+e1JnIzlcbLfTQIR2JzN+MdvnXsdFrBdo/8AmvB/gwQX5seJ6NxgyulyykpdgqKyFjlK2zFja4Y6gXHQ0Eh4x4AIZfIqlrnykuzACwY+VfjsDrZR1NHY5L0v8cSMszSKMqqSSR9kAk/1t7+tBFhfhuY5SgPEk4SfEnmlb7BWNB0y5VkL/wCIyD+QUxJLSvy5AYoVDEl2ALkkk5rAWuegAAHoBRqOWvSU1bKwsyrrNzkwtHJUoeh0U2lZi8VlQnsKuRKZgqD9Pjz2jS3zc2H3K1PSgKvZVFz7DelDkDD5keZtWlYv7LtH/wC0X/xGmDi018sQ3exb0S+3+I6ewavOapt9pPiaGOAkqcfWRoElGVXjZH1BsFcZJFax1FnB06oDQP8A2nJs0Wb1jcfg+X8adpcMGQo3wspU+xFq894vipMLL4MkTOT8DKRaVehUb37r0NG0t2oQYrnImnYH1ePvltuLR7HMp7Ojr95Fj8iaryYgEXUgjuDerOGjxBsWw7xhjlUF1Ls3QCMa27k7ddKXMXxJZHkAS0sRCB0fyy3YqCDoWUEX1G17dK1NN1Gwthk/MRfUaGkqTW/6wzhv0jqg3Y2/ufpT1GoAAGwAA9htS7yngLAzNu2ie3Vvna3/AFpiBryP9VdS+J1IpU/Kn9/MHoNP6aFvJkgrdcXrd68rNCdCt3rmsrp0kBrKxRWqjBnTz0nU+5rYaq7San3NYrVvWrzAiWw1SBqqhqkVqXKy2ZZVqTsSBFjmbbxUv7vCVmH/ALY3HzpsU0tc5x5Qsw3jIb5DcfMXHzp3pr7LsHseJPmNkU/rS9zDNmKr0eQA/wAKgufrlA+dRQvLkIUHOPKPU2BUn5FSfnWcdgbKGGpjPiadQAQ4/lJ+grdoVUuXd2zGGXCHB5IhODEVbSWlnD4r1opBibV6vbMAtDUctDOacSfByqbFyFHuxCj8akTFUN4vLmlw4/8ANQ/Q5v6UC4bUJhKTucCejcCwypHZQB023CgKt++gFCMNjc+JcnpIVHoqEoo+4n3Y0a4fKBGCdABc37DUmhPDeBSXzsVQsS3VyMxJ20AOvW/tXmhWzrxNRXRWYt+UaM+lDZG8RhJGw8m0r28KNbWkCnQvm8twDa6DUW1jxMIBCeaZ7ZrzAmNRcC5Vcqk72G+h7VMMODYveRhrd7Gx01C2svwjYVay1avr7+0W7ypzE7JhmGGvLPMMmdWQuI/+8ZWuAtgdALC7A0j4DgzCRWlw8iIv/pk2GyizG1+/avQZsFG2pRc37QGVv5hY0K4hgWA8jyW/iv8A8QNQnVTg1oNoP6/lCJp0sI3SaDjmHtYyLHbTLJ+iIA7K1rj1GlTrxjDnaeE+0qf3ofwZZVBbKHvoDfKxH/Cfuq62Kj+3ZD/5qAfRj5W+RNees6bSWJDH9o06bTgShPK2JKlReDPl0ItMV1ZbkEZNLHQ5tRtc1b4JMQzRMCpFnVLCyh7syAqLDLmXy7gEHYgAhhv0hBBzImoPRntay9woJ17n92q/H4hlWWwzxvHlP8TqpF+gObXvVrKUNXogf+wOeYQrpFrapUqisiugk5MktOlXSt1xnrKNiuRPKS2p9zXaNVctqfc1IprWsrzBy0rVKpqslWFoHpmTmWENBOc0vhn9qMK1C+Y8QvhFNWd9FUC7MewH30xQn2i4HmdmT4A7fvxxuPXy5T+C1PjBoD2ofw+Jo48Kr6OE8Jhe9hlLAX9PCX76v4o+U1pWcPxGKzzFjCcPlCEhCUVnUZdSFViFuN9gKsxz0w8A/VX7s5+RdrVdmwsb/Git6kC/13FMp/Uhqc12JkDjI7zPt0oYkqYspiKzAwtPiYsoOSNszPayg2sFzHS5JGm9Gl4RBICUJt3VrgfWg68LOGnEgEsyoHaNC9o1mNgshXbvsL7U1b1zT3oUTIJ9xKU0MjbjH+TDB4HhZmUOjxllsGCuCpI9bE1V4HzJGmSDEYiB3NxFKsg/TKtrZxsj203sbadqU8JxjEZcGwkaTwwxxCC15LuFAI6NlzlRca26Vbw3KcBjUrH4b3zA3IZTe62IOhGm1Za61dIPtDn8I0V3RqnxuSWXOCpLC1xuoAANwNb2J+ddDjaDelqflFHN3eR2Nrs8kjMbCwuxNzYAD5V3FyZB1uf4mY/iaQu6hpXYvk/pDKExgiHJuZIl3dQPUgVWg5qhd8viLrtrv7HY1rDcuwJtGv0FS4rgMLrYqPpSp6hp8/SZYMo7LC8GNjYaGuzOu4NKI5ZlQ/oZ3Ufskhh8gwNvlVyPgmKO+II9lS/3rRFs079mnZr78xhHEo1AuddgO57C1UpZDPOkf/draVh+0Vb9Gvtm83+EetC25fxCm6Yhz/GFYfQj8KN8F4cYszSOXkewLEAAKL2VQNhqfrRGNSqSDk+JUlMfL3hetMa4Zre9YovvWY7Z+VZQTQFbqQAVlA+HaTmePk6n3NSo1Vzufc/jUi16AiClpGqdXqmhqZWoZE6ZxLEskbMguQDagXA8aHkzIzGYr5zKFGU7mIdQhsTmUHW19rUxL60vcS4PIknjYc2bYjowuCVNtbaCm9Jai5VvPmWEPKjF872vayqpJCg2zHMQLk2Gthp86zFyeQne2thck26WFLh4viF/WQH3Q3ue+U2sPmakhxGIk0jiI/ektYetlNz7aUdk8kj9YwhUc5jDwGc6xkWsM6/wsfMp9Vb7iKLO3+vwv6UK4Hwxo7vIxZ2AF9AFUagKo2FyT3+6irpcW/Gse1kXVCxRkZH+YGz5s4iocOS8jPbxCczLn8q69L6HUD3uKPtjyrnxSRGEQjyFs5bTcbG/TreqT8HvMZroLbKyk6Dym5Ovzq/hcNI188roTISEDIco3y7HXrvpYetNXvS/Pj9+faWVkwBLWHnjGgBA7lWHvoR/D9fSr+ExCuoZdRqBoRsbHQ+1VMHhwhLeIxD20JS2pstrAE63+pojGAet+n96yNQqN9AP4/4xIBGTzO1NSqK0q13kpX0DJzOgakRa5VamBq66f3kEzpFtUoNRA11mo4UKJWSg1maoxXYruTJki10DXAroGrAYkSQVlaBrK6dPHep9zUiVlZWsZSSrUwrKyhmTJUqZaysoRnSTKOwqWJR2rKyqntOk61ItbrKCZJkqCpIxWVlUHedJlFTKKysqZYSRBUgFZWV0iSKK6ArKyqzp1W0FbrKG31CdOxXQFZWVedJAK2BWqypE6SgVlZWVE6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UUEhQUFRQUFxcXGBYUFBQVFxQVFxgWFxQWGBUYHCkgGBolHBQVITEhJSkrLi4uFx8zODMsNygtLisBCgoKDg0OGxAQGzQkICYvLCwsLywsLDQsLDAsNCwsLCwsLCwsLCwsLCwsLCwsLCwsLCwsLCwsLCwsLCwsLCwsLP/AABEIAQIAwwMBIgACEQEDEQH/xAAbAAACAgMBAAAAAAAAAAAAAAAFBgMEAAECB//EAEcQAAIBAgQEBAMDCgMFCAMAAAECAwARBBIhMQUGQVETImFxMoGRQqGxBxQjM1JicpLB0YLh8BUkstLxNENTY3Ois+MlRFT/xAAbAQACAwEBAQAAAAAAAAAAAAADBAECBQAGB//EADMRAAICAQMDAgMHAwUBAAAAAAECAAMRBBIhBTFBE1EUIjIjYXGBkaHBBrHhM0Ji8PEV/9oADAMBAAIRAxEAPwD04k3rRY9zWidT71q9eGlphb1qN5PWtO1U556Kle6EVZk0/r99DMVN6n61vEYihk+J1+dOJoA47RqtJ3JIepP1qnLiPX761iZ6oPJVz0/Z2j1azc8xGtzb3NVzij3P1Nc4iTymqYkofoYjqLxL/wCcnufqa6GJPc/U1Q17GufEqPSltohRcUe5+prf5ye5+poYslSZ6uKZBUQiuIPc/Wtrij3P1NUA2l64zGrehKbQYbTHN3P1q3BijfUn60upJV7DybCrjR7otZWIx4ack7n60WjmNhr0773pawrUUwslrX2oVnTmHiIusO4d83Xb1q6pN9DQmCW5069qKYU6XPe1KtoAB98VbiWEkINW4G1qodfepspBFvQ/5VWj1KWz3AMGeZKb1laDVlMkg88zsQQ25qJmrpzqarTSWpRFzOAkeImoXi8TYE+9SYqagnEMR5W9jWtptPmMokK2hGFhxE3jHxRe0QDa69O1qg4dBhMYZI4PzhJI0z3lSy2vYbE/SsxPEZYeFYJoXyMVFzlVgRqbWNQcqc0tiJTg51WOSdWyTwDIWKKXIZRscobX5VvLWAOBAAWbS494O4BiULYlZoZJQqCzRgHwjdhc3Itc9dfhND1uSAASWIAA1JJ2AHWjvJWCMM3FImN8kcQv3/XVX/J7GEXE46TVYB4cQP7ZGaRh62KqPdql6wY4l+zcw57YlXF8v4qx/QuFGpOnSq/CuDyzBjChYIcrHs1r2+lHeROLTTy48zSu/wDu+YIWJRL59EXYaWHyrOSpFHD8cXMgUTi/hmzgZY/hPel20qHvJbW3JlTjIg7E8uYqNSzRMFG57VRwXDnxDZIkLsBc2+yO5PSmrlLEQOZxhJp5J3i/U4p5NFBGZgCxB+JRcf1rvlORYeGzSEuH8ZxK0QBkXKcqgX20sfmTQDoUzkTh1GwKc9/EXcbyfi4lLtHcDU5Tew+lQcF4HNis5hC2jsGzG1i17D7qMcH5gwWFkMqfnzFgVYOQytfqwZ9T671b5UmR4uJvGCqMVKqbXAyne2gow0qd5J1t4U5H5wLxDlvEQrd4zl7jUV1wbgEmJQvGYwFYrZnANwBrboNfuNd8jYyaPFxRRs7xSkrJGSXULYkvY/Daw19aqc+4GOKeYIBbfTpep9BR4lviLiShPPfMNNyTON2iHu4H41X4ZwCSUPlkhGRyhBdb3W1yPTX7jV/8pyAyQki9owfxqDAcFwseCTF4lGlMlyqJawBJCi/fS5J217anRAO0Cb7PTDFu/wB0mfgE0SeJdHVdyjBre9qjgmvRXlXExvh8WYcL+boABcNm8RrG+uUC40+tLsDWFWZciRU7PkN4jHhZOvWi8E5sBfrelzDPRzDyggCwrJ1KYlLBDECdel9/pVmO5P0qrhlNh6/5VfiIFrdaSrQE8xYyRY9K3XDXrKZLqOAs6Lczan50OxMtWMVLv86E4qWs/TV5MMiyripqBY+a4Iq7jJ6BYmavRaamPVpDGD5nw/5pDh8Th5nMAsCjLla17HU9ulSYLnHC4cs+FwTiUjKGkdAAD6rc202HalKRqirUWgeYQaGvzmGeEc1Nh3xkssZlOKQXysEysue24Pl81vkKb+I4+HBYDCxHDGVJ4o5GCvku5RWdiba3Op9683K3FjUr4h2VUaRmWMWQMxIQdgDsNB9K5qATxIs0KlwRwPMd+V+aMOcSkEeB8L86PhM/ig+XKzagLrsRv1qLF8aGBmxeGGGWSGSRWymQx2IVRb4TceUGkkjUEEgqbgg2II2II2NSPKWJLMWJ3LEkn3JqPQGfug20S7+/Eb8Lzp4eYwYKCJ2GXOXZ9N7WCrfp16UI4TxufDSO8RVhMbyRyC6SHvYbHU7UKR6mVq40LLDTVgEYjKObgNsBhgx6l3I/lt/WinImMLR8RkyIWJVvDAOT4ToBe+WkYmu41OpXNqLG17EdjbcVxoAEizSJtwIzQ87zgHw4cNET9pVdjb0u1vrel7Ghpc2clme5ZjuSetRA1aiVh9k/Q1U1AQy1V1jjzL3F+My4nJ4wS8a5bopFx3Nydfa1d8G49iMNH4aeHJDcnw5VLBSTc2III11oe3rv612IG2yt/KakVjzKtVWV2ntDh5vxRzKfBCMuXIsZyr6i7Xv739qpYd+nTS9UANdasQnWpKADiQKlUfLD+Eax9qO4YXF76k7UC4dHrrv2plwUQ2t1rH1SxS2X8LKbVfgaqca2GlXMOb+9Y4yHxFDOw9bqK1ZQDc+Z0ScTPqfc0KxU9SY2bU+5oNicRRdAecGPpXIcbLQaeSreLlobI1eu06cR6pYx/k8wcc2JnEyBxHAXAbo2Ya++lT4PHYDEzDDyYdsNI7FY5UYMhboDsVvb2rPyVi+KxI2/3bft5t66wnLWFSZJcRjsPkjcSFEdcxKnMFvcncC+n0rmPzHmZ1zfavknPjE1wflIniDYef8AVwoZXINs63UIoO4uWv7Ka64jzdhYpCgwMZwyNlZr2ewNmZVAtpr11qWXnhF4mcRlZsM8fgMQPNluCJAu9gRa3Yn2qCXl3ASsXbiEP5uzZioYCQqTcprqD0va9cST9f5SpLE/bZ7cSbjfCDg+IQfmyRyibSOOU+UlwRq3S2pvTNwzATOX/PMFhY4QhN4jI7lriwC5drXPyFK/MvFsNj8WqNKIYI0OSVgQGe4sP3VtfWrXLsGBwM35w2OEzqrKscTMwOYWN1HxH30G9VbOB7wdgYqM/V+c3yBhIAcdPMB4SERDONVXVmNulwY/5aucG5ZGGxcs+Iy/m0IHhk6h2kPla3ZV+9h2oVheYIZMJj1YiOWeYusZvdkIRVsQLE2XX50t4/i2IbDLA0rNHHYqvXy2ygndgLaA/wBBVwrtkwi1XNuI48GPGI5bR+LmJhaEIZmUaBrWATToSRf2t1qnxrnZopGWHD4fwIzYqyeZwN7EaL6aVJx/m+NMfDi8MfGTwykqgEHKxBIF/tCwP/WoMRh+FzuZDimRHOZoijK/qu34VAz/ALpVQePVBxjiXuNcMiXFYCeFQI8RJE2ToMwzDSjfGpMSJnTDPgv3Y5FHiXPfUfhStzBzTFLicKY1ZcNhpEN7WJA0uE3AA261Px//AGbipmlfFMC1rZYnuLett6qVbjMGyPxu9p3z7B/vMSRIRKQoOVLK8l/LlB31+X30Wkkx8a5sRPgYb/tot/W+ov8AKhfGuaovEwhw6vKMKQSz3BdcpQgFtSbEm5+/pnFJuG4qQzSTSgsPNGY2zafZB6bnbvXEHABEkhtoUiWee8Mg8CRQt5FBJTRW0vcehpcwaeb2ozzPxqDEJB4GYZBYoykZABYC/X5dqFYQ2oyA7eY5pwRVzDGCk81MGGe2U339dun9KVcM9jR3AnS/SkNSnEpasZsJvr2uPnU8RsaHYea9vYVfUEWO4NYF3BiRHMny1uufErKULpmdieUcRk1PuaBzyUT4k2p9zQOd6a0i4M2ahxIp3qoTRbgvCnxUjohAyKGYn1NlA9TY/SmFOTZQPIYwf2jdjW3/APV02nOx25ktqK048xc5X42cHM8nh+IssZjIzZSNbgg2NUEizMbAAkk+3Wmni3ApIUzS5GUm3l0IqThfKjPEkiMo8RQwvckA6gfSrHrGkCeru7nEELqgS/kxalwoVSSbnYdqqBB2FMfGOWsRGlyucAkllP8ASlxja5Olt6f0erq1CFkYGM1OrjOZJbvWBbdKaOE8lyyIHkYRAi4W12t0Lfs+1dcU5MkjQtGwkA1I6/LvSp65ohZs389s+P1lfias4zFcV0K1XQFa2QeRD8Tpa6AqLEtlRiNwDT3zNgI1wURVACBHqB3Av71n6zqC6ayusjO84/CL2XBWC47xMFdqaq41yENPvPeDjSGMoqrY5RYW0AFhUavqAovrpIzvP6StloVguO8UFNd+MPnTlyoY04csrIG+Nm0F285G59APpVcc44bphZf5Y/71kv1y1rHSqrdtOM5i7akk4Air4hqaOcixq9x3i0U5UxwtHlvfNlBPbQUPuLWrY0tz21B3XaT4lgxYZMJxzDca0ZwE+g7f1pUa4NXYMVpa51/yoeoZQINhmPcM4Frb2FX4pyaTOGY0nQ79+9NGBlBA9v8AOvH9RsOSBAPXiGo203rKqxvpW6yPiDBTyniR1PuaDFCzBRuTajXEU1PuaFRNlkVjsD91em0q8zWQ4WMXI1hi8Si7JFCPclnJpP4xM/iS2lmHmbQSyAD2ANhTlyZDlxuKYah44iD/AImvSXxj9ZL/ABNTWirVuoW7hn5Vi1IDWNn2jlxqUng8LEm5ijuSbk3XXXvXXEb/AOx4LEj9FDqCQdFBOoqPiwJ4NBYEnwottelXjw+SbheHjjHm8KLc2tZResRWRFQtwBacxdccZ94ucocxzQzxwyyNLBKQgzks0bH4SGOtr6WPei/F+BIOI4YWHhyuXZehKAta3YlRpUPBeSZfHjeYgJGwfKupZl1UX6C9j8q45y5gCYyB084wzXcKb3vdXUeoUn5mnrmS3Wn4Dyp3Y7fdCuAXPpSz+UPHuXWEMQlszAEjMegNtx6e1UfycY10xTQZiY5ImcKSSFZCuovtcMfuo5zFwUY1UxGGdWBXe+jDpr0PQit8qctnCs+InZQwQqNfKiXBclj1OUfT1oQ1OkHSjQR9p2xjnM7dX6O3zFbm2FYsTKANL3AHr0AorxLgCw4SLMCcXKVAUH7b7J7KDqfQmgXMPEjJiGnjF8rqyX2OQ3Fx2JFN3HeI5kwvEogWSM3dN7KwyyD+IXYe4Hen9XdqqatMnbjn7yBwDL2u6KogjnXhUOGgRVJMuQ5jf4tPM1umv9KY+bP+wx+0f/CKB/lGwmZRiEOaOSPQ9Nri3vejnNX/AGGP2i/4RSHqFxpWZsnec58HI4g85KknzPOeI/qzXo35RD+gT+I/gK864j+rNei/lE/UJ/F/QVq9YYHXaYj3P8QuoP2iyXk2YLwyNmXMAHuNNR4jaVTn5uiXbBk/4o/7V1y8f/xA/hk/+RqTVkJHy6VnaDQ6fU3Xm7w3HOIBKwxOYT4zx6KWSJzAY41YeIMwuyX1+EDSjPE+FQw4qFmUHDSm2+gLCyEn9m5H1pSXDmRli2aRggLbAtpf5U88wQqzYbh6aKcuYn4lhjAvr+0wFh8z0onUGXTvXXQxAw2eT29/xk2DacKYB5n4ecPKVA8jar/ahcZNM3O/EA8ixC1k1Y+p2H+vSl0LQKNRY9K7+8boU+mCZbw8xB03px4PKDYnYik7CWvr2po5dFxbsaV1a5XdB3YjPGulZXUcOlbrJ9A+0RzPO8fh9T7mgeLhpr4im/zoDPFrXrNLegcLHK3gbD4uSFw6MwsLaG3l3t7VYbH4diS8RzG9zobk7m/U1zioKHvFW/XXWTuxzGFRDzLMvGSkJijzeGAcqs11TfZRTNxPiLw8GhmR2VhFD5ltfUKPxNqQMfOqISxsLhdtWJvoPkCflS5iOKSsnheJJ4Ia6xFiVGumm3rSGv6fXYa9mBtbJ++I6pq1IVIx4/nGf4TPJNff9IVQDscgBJ9L1Rg46tjmQKQpsLkqx6AdQaXlIrdM1kV/QAPwEVFrjODGnA8xiAB4pZIi58yRtfLuCzDbp7mmDE4iaXSaWSQb2ZtPQ5RpXmo3pn5b4sxZkkcm4zAtrbKCW19vwq9a1mzcVGffEPTqcNlxmMa4epYcKQpQM2RjcpmOUnvl2vXIU973ANwbggi4It0sRUixGnzQW7w76xD4mS4JjF4eZyoByqWJVb9hsKa8JzXH4KJPBIWRQDYKykqLXFzSyFYdT9a7GIcb6+4rP1nR01KgN45GOIFtRW/fiMp5nwg//Wk/kT/motg+IxY3DyOEOVM62kAuGCg3Fj6iklJ1PxDKfuojwnGyYaKVQqPHISy3JBDMAp23Gg0rA13QQiA0g7gR3PjzJKqRlDJOC8wJhcOIJ4naxe2TKQyMxYXBI11tVgc54T/+aX+VP+alTEXOpNyajRdNarf0/T7i3OT35jC6YHvDfHONQTlckLKBuTlB9LAGqGIwwa0is5Ya3LMW07NvVNkq3w17NbofxomnCKBV4/eH9JUHE5UXOpJJ6k3J+dWE00rHh85t3qzDh9daoKTuxJsuAE7wsPmpv5bgsGPqP60BggFNvAocsYv1JP8AQfhU6moJVz5mZbZuMJrtWV2oFq3WVmAzErHx3J+dDHw+9G5V1PuagMOlB0OozdkxhWwIt4rC0IxkWUHb/XrThPBXnvO+JTI4zqLobLmsxOZdAOt7EV6/TX7+BLtftXiKPGMcWOQNmRTfTVcxFmKntaw9bXoaa4FbBpk8xEnPM6FdCowa6Brp07vXSvY3/vr3GlcDWtA106ep8tuJsOjhcumXKNhk8th6WAoyuFoD+TricbRJh8xaWzuRbRVDDS/bzC3uadxBWpW+VEWZscQOcLXDYejng1y2Hou6C3xdfD1aWIvDlW2Zener02Gqo0ZU3Ghodyb1xCVajY2TA25sdCNwdxWMlGJZ0f8AWpqPtLXMWHhc2Vjft1+8V53VaF92Vm3p9YjDvBAS5q9gsPrm2Aq6mDjHc1Y8L6UGnTbTljC2ajjiVosPc37mr8cVbjSrmFwjObKPc9B7mmCVQZMRewmbwGELsFHuT2HWm2NLaDYbVWwODEa2GpO57n+1XBWDq9T6rcdhBSVRWVgrVKbpEVn3NcrWydT71lYyOUbIhZqSAGvJ/wAofDMuewOhzj2JUH6Akn5dq9aBoVzHwkTxkj4wND/0rf6f1JVsG6UcZE8O4VgklPhgtndSRmAsGXXKD6i/0q4/K0utgRqR6d19uo+lT8T4K8eKLxsEfN4mVgRka+YjNsRv620tTpw/jaywtJlytELSr1Un4Co+0rHQepr0uoaxQGTsYbSil/lfvPM+I8HkgZVceZtgupqbhGCRndZvEAQG4QC5N7AAkaE16b+ZCb41v2JGoqjFykELyEtJI1rDNkGmwsND8+1BOrwMN3jTaFVYYOREPj/CRB4bJmySqSM9iyspsym2h3U39aFWpk53WUPErrkVUJVbhrZj5mJHU2A17aUS/Jxy400wnItCqsATuX+E2A2A8wvTmny6gmZ+pC1uQO0deRcEhgSYRiNnUZgEC6jTTS9tL601CKpMNhgoCjYVvFTpGpZzYKCx9lFybda0wcCZpGZEYq4aOqPFuYY4o1ZAXZ1DKotex6nsB1PT1pIxvGZXcuZGXayozBQVYMNCbNtbUUC7W11cE8w9Wkst7CPckybZ13A+IbnYe9RTQXrzppAS5NjmbOPKBZtDf30OvqatRY+RR+jldLuGa/nDWtp5ttreo06AhderJuww494Zul2YyI0z4epMCEBAy+fXzfXrVDB8fWSQxyAIc2VWvpIwAzW7asN+9XZFKm40Naa7L0ypmaGfTvyIcwPDVmQOr2OxBHwkbirK8CP7Y+hoRyxjvDmyMfLJp7N9k/iPnTtlryPVDfpLyueDyJo0X+quYLw/BUHxEt6bD+9FIogososOwroCuhWNZqHs+owswV1XN64Z6Ve4LOxJc1ZUINbpX4oydsWydawGo82p9zXQNLkSZKK3mAuTsBc+w1NRiqXHpsuHkPcZf5jajaWk23JWPJAkM21SYoTt4rs7DViT9dh8hVTDGTCzmSNQ0cmUSqFBYqCT5TcWbU1cww1ovhUFfXLqEav0z27TIqtZW3CR8J5iwzsc58A3sqy+Ukaasw8ouToL9KMtiopAwhdHK2zMpDql9rld2PRRqfbWl3juGVssaIDLIwRB+8ep9ALk+gNNPDOGx4ZIIE+FXJYm13fI5Lt6lgD6aCvOazTV1N3/ACmzVqXcZMXeO8KSVGDLfMhW7WuCASpNtNGN/emTlmBRhocoABjU6D90VX4pB5jUvKTWR4f/AAXsv/puA6fQsy/4Kv0y3BZJfXKHRXEOBK8t534nnxPhqdEVw1i11EgAIsBYA5V1OmlepYuZY0LOQAAb37V4lx3ErJiGkjIynQgkk9bGw+FtToddTtrT2qswmMxTS17rBxIs9voAfW21/wDXWtZqiDUfwvKmIkh8RQp0VlTMMzIysxcHYAZSDfrpvpWMqFu09AWRBzxAoapQ9V1b6VJHrVDL8Qhg5VBuwBItYm+nmVmGm18oFxemfB4wy5iyqoBsuVs2bS7a2F7XGw023pRRaK8vOFkKqig3sfMoJQ6lgtr2zdbnrpetDpeoZbdngzH6tp1Kb/MMSaG433r0XhmJ8SJH/aUX99j94rz2Qgi4NxrqPQ2P4U1cm4i8TKfsN9zC/wCINNf1HQLNMLB3U/3mFoX22FfeMQrCahabtULznvXhrQVXM1gZOzVgaoEm71KDWS5OeYQSQVlaBrKHmTFYnU+5roGor6n3rpTTBEoJKDQnmqS0AHd1+4Mf6UTBoRzX+pX0cfg1aXRQPj6s+8Hf/pmAsMaL4drC56UuHHKlgbljsqi5PsKmgWfEyJD+rRzd7G7CMatdtlJ0Gl9WGtfStTqa6+GPMRo01lgyBwId5WwrT4hsUf1cYaOL96Q6O49FAK+7N2o1jC4VToXWzDLcBmU3yi+1xcfOiGEVI1VEAVFAVVGyqNAAKp8TcV5XUXG1901aEx8s7xBVwHU3BW49jrQ/l2QDFMv/AIkX/wAb/wD2/dUvDWurjorkDtZlViPkWIobA5TFYdr6eMUPqJI3UD+fwz8qnSHbeIZ1zSy+0M8+E/mj27H8DXjwC2GUWW3lFrEDYX9a954phRLEy9xXhmKwTRyPER8LDLc7hs30AygCtLWKSMwOgcB8GQrT5y3xFTG88oZXUNC0iWjQBxZRHFEt7hTcsTueulkeGEmnnguBdIRA0RdMQxa+gyFVAN77gr27VlnUemcA95pXAHGf+iJmNwjRuU0NrEMNQ6sAUYe4Iqbh+EZtADT6eVGW92Q2HkJBLMQtgJCfs+2vlXtYzwcH0yrN4YsSbCO9h8VpCuYAdxY0N2dhlZVbvaKqcLIFyRZb5j0XLctf2saOycvOqNIsUTuvwpKbBwbXFxv/AA3AOguN6o8YUYSGRHAKysWyIMzuMoUE3PwC2Yk/EdL2JovLxwTYIAjLLPEfDQXzWLsiSWOygJnue2mthS7UagOjV85bEV1WpwpUmD1HlBvcnUm2W5Op8o21O3TajfKbWaQdwp+hP96FeHYAE3PU9ydSfreivL6+Zrfs/wBRXserqU6a5PgD+J5jTuG1AxGAvWq0DWV8tZy3ebs3U8LdKhtUkB1obDiSJZFZWhWUtLxSJ1PvXSmq5fU12r06RBydnsL9qV8XjfzsMpkWKJXC3Gruw7FvKutxsToaYn1BHeknHcps/ixgDw5GEmu6uAwuvqQwB9q0elmpLNznBHY+0njzCE+Fw8AsCiEi5Lt+kb3J1I9NqscuNmLSo/lDZNB8QVbnfbzOP5KGcrT4bGMMPjY1ixSjKrKSglAv5QL6ONfL13HUBuwvKxgUrh5LKSWyyKHFyADro3Qda9Jbp227sktCjVcbMYEtrL99UeI4kC5OoUHQdbdPc7VmNSVEbOABlIzoSNxYWB69hmqLh/ChZGbMuzeFdcsb6MRoLmzX3JF6S2FeWl0de4hHDr4UIDfFa7Hu7atb0uaARQmXF4cD7D+M+p0RL5NP3pLD2Vu1XuO8QC2UAsSbBRu7dvQdz0FW+XsCYgWc3lkN3PQaWCqOigaAe53Jp7Qadnfee0pdaK6yvkxnjekPnrlUyMJ4zZlIbTrYhrHuLgU4pJUjEMLHathk3DBmcGIORPNeESYdIJZrZniQMY2BHnclUiDdWJU/W/eiOD4mHkE8wyxEoVjuw8g1UtZsrML3ykG+W3WpOaOHRCSNEVc8jWJsLhBcya/whvrRbCcE8RDmAym4sRcEbWt2rz9+krofPcn9h7TUocWKWf8AARpjkSRQykMrAEMNQwOxBoZjMBAGWWR7fm5zmxOgbQZgN1JGxGpUdqVcHwKbCyGKGeSKNgXRAQVy3AcAMCAVLDUdGHrVtODjNnld5G01di2xLAWPQEk/OmdN0+x+Vb5TEXv9PIBmvzMSoWk1eS5Yte51PfUC2w6DSo4MAsQ0uTpdmJZjYWUZjrYCwA6DSiT1TnevU6apVIGO0xtTYxUytKaK8ujRz2yj8T/ag0hpn5fgtCL/AGyW/oPwrL/qvUCrp5XyxA/mU6cm6/PtLa10DWzEfesyHtXy4MJ6KbzVNAK4SLv9KmBqrv4kgSQGsrQNZQZaIhfU+5rsPVYtqfc12rVqMsFLYepA9U1apA1DKyYmc68HHiZ10z+YEaEON7Hob2Pzpi5I5xknj8CQA4iIeZ2vldL2VrDd+hGm1+tWOK4XxYiv2hqp/eGw+e1JnIzlcbLfTQIR2JzN+MdvnXsdFrBdo/8AmvB/gwQX5seJ6NxgyulyykpdgqKyFjlK2zFja4Y6gXHQ0Eh4x4AIZfIqlrnykuzACwY+VfjsDrZR1NHY5L0v8cSMszSKMqqSSR9kAk/1t7+tBFhfhuY5SgPEk4SfEnmlb7BWNB0y5VkL/wCIyD+QUxJLSvy5AYoVDEl2ALkkk5rAWuegAAHoBRqOWvSU1bKwsyrrNzkwtHJUoeh0U2lZi8VlQnsKuRKZgqD9Pjz2jS3zc2H3K1PSgKvZVFz7DelDkDD5keZtWlYv7LtH/wC0X/xGmDi018sQ3exb0S+3+I6ewavOapt9pPiaGOAkqcfWRoElGVXjZH1BsFcZJFax1FnB06oDQP8A2nJs0Wb1jcfg+X8adpcMGQo3wspU+xFq894vipMLL4MkTOT8DKRaVehUb37r0NG0t2oQYrnImnYH1ePvltuLR7HMp7Ojr95Fj8iaryYgEXUgjuDerOGjxBsWw7xhjlUF1Ls3QCMa27k7ddKXMXxJZHkAS0sRCB0fyy3YqCDoWUEX1G17dK1NN1Gwthk/MRfUaGkqTW/6wzhv0jqg3Y2/ufpT1GoAAGwAA9htS7yngLAzNu2ie3Vvna3/AFpiBryP9VdS+J1IpU/Kn9/MHoNP6aFvJkgrdcXrd68rNCdCt3rmsrp0kBrKxRWqjBnTz0nU+5rYaq7San3NYrVvWrzAiWw1SBqqhqkVqXKy2ZZVqTsSBFjmbbxUv7vCVmH/ALY3HzpsU0tc5x5Qsw3jIb5DcfMXHzp3pr7LsHseJPmNkU/rS9zDNmKr0eQA/wAKgufrlA+dRQvLkIUHOPKPU2BUn5FSfnWcdgbKGGpjPiadQAQ4/lJ+grdoVUuXd2zGGXCHB5IhODEVbSWlnD4r1opBibV6vbMAtDUctDOacSfByqbFyFHuxCj8akTFUN4vLmlw4/8ANQ/Q5v6UC4bUJhKTucCejcCwypHZQB023CgKt++gFCMNjc+JcnpIVHoqEoo+4n3Y0a4fKBGCdABc37DUmhPDeBSXzsVQsS3VyMxJ20AOvW/tXmhWzrxNRXRWYt+UaM+lDZG8RhJGw8m0r28KNbWkCnQvm8twDa6DUW1jxMIBCeaZ7ZrzAmNRcC5Vcqk72G+h7VMMODYveRhrd7Gx01C2svwjYVay1avr7+0W7ypzE7JhmGGvLPMMmdWQuI/+8ZWuAtgdALC7A0j4DgzCRWlw8iIv/pk2GyizG1+/avQZsFG2pRc37QGVv5hY0K4hgWA8jyW/iv8A8QNQnVTg1oNoP6/lCJp0sI3SaDjmHtYyLHbTLJ+iIA7K1rj1GlTrxjDnaeE+0qf3ofwZZVBbKHvoDfKxH/Cfuq62Kj+3ZD/5qAfRj5W+RNees6bSWJDH9o06bTgShPK2JKlReDPl0ItMV1ZbkEZNLHQ5tRtc1b4JMQzRMCpFnVLCyh7syAqLDLmXy7gEHYgAhhv0hBBzImoPRntay9woJ17n92q/H4hlWWwzxvHlP8TqpF+gObXvVrKUNXogf+wOeYQrpFrapUqisiugk5MktOlXSt1xnrKNiuRPKS2p9zXaNVctqfc1IprWsrzBy0rVKpqslWFoHpmTmWENBOc0vhn9qMK1C+Y8QvhFNWd9FUC7MewH30xQn2i4HmdmT4A7fvxxuPXy5T+C1PjBoD2ofw+Jo48Kr6OE8Jhe9hlLAX9PCX76v4o+U1pWcPxGKzzFjCcPlCEhCUVnUZdSFViFuN9gKsxz0w8A/VX7s5+RdrVdmwsb/Git6kC/13FMp/Uhqc12JkDjI7zPt0oYkqYspiKzAwtPiYsoOSNszPayg2sFzHS5JGm9Gl4RBICUJt3VrgfWg68LOGnEgEsyoHaNC9o1mNgshXbvsL7U1b1zT3oUTIJ9xKU0MjbjH+TDB4HhZmUOjxllsGCuCpI9bE1V4HzJGmSDEYiB3NxFKsg/TKtrZxsj203sbadqU8JxjEZcGwkaTwwxxCC15LuFAI6NlzlRca26Vbw3KcBjUrH4b3zA3IZTe62IOhGm1Za61dIPtDn8I0V3RqnxuSWXOCpLC1xuoAANwNb2J+ddDjaDelqflFHN3eR2Nrs8kjMbCwuxNzYAD5V3FyZB1uf4mY/iaQu6hpXYvk/pDKExgiHJuZIl3dQPUgVWg5qhd8viLrtrv7HY1rDcuwJtGv0FS4rgMLrYqPpSp6hp8/SZYMo7LC8GNjYaGuzOu4NKI5ZlQ/oZ3Ufskhh8gwNvlVyPgmKO+II9lS/3rRFs079mnZr78xhHEo1AuddgO57C1UpZDPOkf/draVh+0Vb9Gvtm83+EetC25fxCm6Yhz/GFYfQj8KN8F4cYszSOXkewLEAAKL2VQNhqfrRGNSqSDk+JUlMfL3hetMa4Zre9YovvWY7Z+VZQTQFbqQAVlA+HaTmePk6n3NSo1Vzufc/jUi16AiClpGqdXqmhqZWoZE6ZxLEskbMguQDagXA8aHkzIzGYr5zKFGU7mIdQhsTmUHW19rUxL60vcS4PIknjYc2bYjowuCVNtbaCm9Jai5VvPmWEPKjF872vayqpJCg2zHMQLk2Gthp86zFyeQne2thck26WFLh4viF/WQH3Q3ue+U2sPmakhxGIk0jiI/ektYetlNz7aUdk8kj9YwhUc5jDwGc6xkWsM6/wsfMp9Vb7iKLO3+vwv6UK4Hwxo7vIxZ2AF9AFUagKo2FyT3+6irpcW/Gse1kXVCxRkZH+YGz5s4iocOS8jPbxCczLn8q69L6HUD3uKPtjyrnxSRGEQjyFs5bTcbG/TreqT8HvMZroLbKyk6Dym5Ovzq/hcNI188roTISEDIco3y7HXrvpYetNXvS/Pj9+faWVkwBLWHnjGgBA7lWHvoR/D9fSr+ExCuoZdRqBoRsbHQ+1VMHhwhLeIxD20JS2pstrAE63+pojGAet+n96yNQqN9AP4/4xIBGTzO1NSqK0q13kpX0DJzOgakRa5VamBq66f3kEzpFtUoNRA11mo4UKJWSg1maoxXYruTJki10DXAroGrAYkSQVlaBrK6dPHep9zUiVlZWsZSSrUwrKyhmTJUqZaysoRnSTKOwqWJR2rKyqntOk61ItbrKCZJkqCpIxWVlUHedJlFTKKysqZYSRBUgFZWV0iSKK6ArKyqzp1W0FbrKG31CdOxXQFZWVedJAK2BWqypE6SgVlZWVE6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UUEhQUFRQUFxcXGBYUFBQVFxQVFxgWFxQWGBUYHCkgGBolHBQVITEhJSkrLi4uFx8zODMsNygtLisBCgoKDg0OGxAQGzQkICYvLCwsLywsLDQsLDAsNCwsLCwsLCwsLCwsLCwsLCwsLCwsLCwsLCwsLCwsLCwsLCwsLP/AABEIAQIAwwMBIgACEQEDEQH/xAAbAAACAgMBAAAAAAAAAAAAAAAFBgMEAAECB//EAEcQAAIBAgQEBAMDCgMFCAMAAAECAwARBBIhMQUGQVETImFxMoGRQqGxBxQjM1JicpLB0YLh8BUkstLxNENTY3Ois+MlRFT/xAAbAQACAwEBAQAAAAAAAAAAAAADBAECBQAGB//EADMRAAICAQMDAgMHAwUBAAAAAAECAAMRBBIhBTFBE1EUIjIjYXGBkaHBBrHhM0Ji8PEV/9oADAMBAAIRAxEAPwD04k3rRY9zWidT71q9eGlphb1qN5PWtO1U556Kle6EVZk0/r99DMVN6n61vEYihk+J1+dOJoA47RqtJ3JIepP1qnLiPX761iZ6oPJVz0/Z2j1azc8xGtzb3NVzij3P1Nc4iTymqYkofoYjqLxL/wCcnufqa6GJPc/U1Q17GufEqPSltohRcUe5+prf5ye5+poYslSZ6uKZBUQiuIPc/Wtrij3P1NUA2l64zGrehKbQYbTHN3P1q3BijfUn60upJV7DybCrjR7otZWIx4ack7n60WjmNhr0773pawrUUwslrX2oVnTmHiIusO4d83Xb1q6pN9DQmCW5069qKYU6XPe1KtoAB98VbiWEkINW4G1qodfepspBFvQ/5VWj1KWz3AMGeZKb1laDVlMkg88zsQQ25qJmrpzqarTSWpRFzOAkeImoXi8TYE+9SYqagnEMR5W9jWtptPmMokK2hGFhxE3jHxRe0QDa69O1qg4dBhMYZI4PzhJI0z3lSy2vYbE/SsxPEZYeFYJoXyMVFzlVgRqbWNQcqc0tiJTg51WOSdWyTwDIWKKXIZRscobX5VvLWAOBAAWbS494O4BiULYlZoZJQqCzRgHwjdhc3Itc9dfhND1uSAASWIAA1JJ2AHWjvJWCMM3FImN8kcQv3/XVX/J7GEXE46TVYB4cQP7ZGaRh62KqPdql6wY4l+zcw57YlXF8v4qx/QuFGpOnSq/CuDyzBjChYIcrHs1r2+lHeROLTTy48zSu/wDu+YIWJRL59EXYaWHyrOSpFHD8cXMgUTi/hmzgZY/hPel20qHvJbW3JlTjIg7E8uYqNSzRMFG57VRwXDnxDZIkLsBc2+yO5PSmrlLEQOZxhJp5J3i/U4p5NFBGZgCxB+JRcf1rvlORYeGzSEuH8ZxK0QBkXKcqgX20sfmTQDoUzkTh1GwKc9/EXcbyfi4lLtHcDU5Tew+lQcF4HNis5hC2jsGzG1i17D7qMcH5gwWFkMqfnzFgVYOQytfqwZ9T671b5UmR4uJvGCqMVKqbXAyne2gow0qd5J1t4U5H5wLxDlvEQrd4zl7jUV1wbgEmJQvGYwFYrZnANwBrboNfuNd8jYyaPFxRRs7xSkrJGSXULYkvY/Daw19aqc+4GOKeYIBbfTpep9BR4lviLiShPPfMNNyTON2iHu4H41X4ZwCSUPlkhGRyhBdb3W1yPTX7jV/8pyAyQki9owfxqDAcFwseCTF4lGlMlyqJawBJCi/fS5J217anRAO0Cb7PTDFu/wB0mfgE0SeJdHVdyjBre9qjgmvRXlXExvh8WYcL+boABcNm8RrG+uUC40+tLsDWFWZciRU7PkN4jHhZOvWi8E5sBfrelzDPRzDyggCwrJ1KYlLBDECdel9/pVmO5P0qrhlNh6/5VfiIFrdaSrQE8xYyRY9K3XDXrKZLqOAs6Lczan50OxMtWMVLv86E4qWs/TV5MMiyripqBY+a4Iq7jJ6BYmavRaamPVpDGD5nw/5pDh8Th5nMAsCjLla17HU9ulSYLnHC4cs+FwTiUjKGkdAAD6rc202HalKRqirUWgeYQaGvzmGeEc1Nh3xkssZlOKQXysEysue24Pl81vkKb+I4+HBYDCxHDGVJ4o5GCvku5RWdiba3Op9683K3FjUr4h2VUaRmWMWQMxIQdgDsNB9K5qATxIs0KlwRwPMd+V+aMOcSkEeB8L86PhM/ig+XKzagLrsRv1qLF8aGBmxeGGGWSGSRWymQx2IVRb4TceUGkkjUEEgqbgg2II2II2NSPKWJLMWJ3LEkn3JqPQGfug20S7+/Eb8Lzp4eYwYKCJ2GXOXZ9N7WCrfp16UI4TxufDSO8RVhMbyRyC6SHvYbHU7UKR6mVq40LLDTVgEYjKObgNsBhgx6l3I/lt/WinImMLR8RkyIWJVvDAOT4ToBe+WkYmu41OpXNqLG17EdjbcVxoAEizSJtwIzQ87zgHw4cNET9pVdjb0u1vrel7Ghpc2clme5ZjuSetRA1aiVh9k/Q1U1AQy1V1jjzL3F+My4nJ4wS8a5bopFx3Nydfa1d8G49iMNH4aeHJDcnw5VLBSTc2III11oe3rv612IG2yt/KakVjzKtVWV2ntDh5vxRzKfBCMuXIsZyr6i7Xv739qpYd+nTS9UANdasQnWpKADiQKlUfLD+Eax9qO4YXF76k7UC4dHrrv2plwUQ2t1rH1SxS2X8LKbVfgaqca2GlXMOb+9Y4yHxFDOw9bqK1ZQDc+Z0ScTPqfc0KxU9SY2bU+5oNicRRdAecGPpXIcbLQaeSreLlobI1eu06cR6pYx/k8wcc2JnEyBxHAXAbo2Ya++lT4PHYDEzDDyYdsNI7FY5UYMhboDsVvb2rPyVi+KxI2/3bft5t66wnLWFSZJcRjsPkjcSFEdcxKnMFvcncC+n0rmPzHmZ1zfavknPjE1wflIniDYef8AVwoZXINs63UIoO4uWv7Ka64jzdhYpCgwMZwyNlZr2ewNmZVAtpr11qWXnhF4mcRlZsM8fgMQPNluCJAu9gRa3Yn2qCXl3ASsXbiEP5uzZioYCQqTcprqD0va9cST9f5SpLE/bZ7cSbjfCDg+IQfmyRyibSOOU+UlwRq3S2pvTNwzATOX/PMFhY4QhN4jI7lriwC5drXPyFK/MvFsNj8WqNKIYI0OSVgQGe4sP3VtfWrXLsGBwM35w2OEzqrKscTMwOYWN1HxH30G9VbOB7wdgYqM/V+c3yBhIAcdPMB4SERDONVXVmNulwY/5aucG5ZGGxcs+Iy/m0IHhk6h2kPla3ZV+9h2oVheYIZMJj1YiOWeYusZvdkIRVsQLE2XX50t4/i2IbDLA0rNHHYqvXy2ygndgLaA/wBBVwrtkwi1XNuI48GPGI5bR+LmJhaEIZmUaBrWATToSRf2t1qnxrnZopGWHD4fwIzYqyeZwN7EaL6aVJx/m+NMfDi8MfGTwykqgEHKxBIF/tCwP/WoMRh+FzuZDimRHOZoijK/qu34VAz/ALpVQePVBxjiXuNcMiXFYCeFQI8RJE2ToMwzDSjfGpMSJnTDPgv3Y5FHiXPfUfhStzBzTFLicKY1ZcNhpEN7WJA0uE3AA261Px//AGbipmlfFMC1rZYnuLett6qVbjMGyPxu9p3z7B/vMSRIRKQoOVLK8l/LlB31+X30Wkkx8a5sRPgYb/tot/W+ov8AKhfGuaovEwhw6vKMKQSz3BdcpQgFtSbEm5+/pnFJuG4qQzSTSgsPNGY2zafZB6bnbvXEHABEkhtoUiWee8Mg8CRQt5FBJTRW0vcehpcwaeb2ozzPxqDEJB4GYZBYoykZABYC/X5dqFYQ2oyA7eY5pwRVzDGCk81MGGe2U339dun9KVcM9jR3AnS/SkNSnEpasZsJvr2uPnU8RsaHYea9vYVfUEWO4NYF3BiRHMny1uufErKULpmdieUcRk1PuaBzyUT4k2p9zQOd6a0i4M2ahxIp3qoTRbgvCnxUjohAyKGYn1NlA9TY/SmFOTZQPIYwf2jdjW3/APV02nOx25ktqK048xc5X42cHM8nh+IssZjIzZSNbgg2NUEizMbAAkk+3Wmni3ApIUzS5GUm3l0IqThfKjPEkiMo8RQwvckA6gfSrHrGkCeru7nEELqgS/kxalwoVSSbnYdqqBB2FMfGOWsRGlyucAkllP8ASlxja5Olt6f0erq1CFkYGM1OrjOZJbvWBbdKaOE8lyyIHkYRAi4W12t0Lfs+1dcU5MkjQtGwkA1I6/LvSp65ohZs389s+P1lfias4zFcV0K1XQFa2QeRD8Tpa6AqLEtlRiNwDT3zNgI1wURVACBHqB3Av71n6zqC6ayusjO84/CL2XBWC47xMFdqaq41yENPvPeDjSGMoqrY5RYW0AFhUavqAovrpIzvP6StloVguO8UFNd+MPnTlyoY04csrIG+Nm0F285G59APpVcc44bphZf5Y/71kv1y1rHSqrdtOM5i7akk4Air4hqaOcixq9x3i0U5UxwtHlvfNlBPbQUPuLWrY0tz21B3XaT4lgxYZMJxzDca0ZwE+g7f1pUa4NXYMVpa51/yoeoZQINhmPcM4Frb2FX4pyaTOGY0nQ79+9NGBlBA9v8AOvH9RsOSBAPXiGo203rKqxvpW6yPiDBTyniR1PuaDFCzBRuTajXEU1PuaFRNlkVjsD91em0q8zWQ4WMXI1hi8Si7JFCPclnJpP4xM/iS2lmHmbQSyAD2ANhTlyZDlxuKYah44iD/AImvSXxj9ZL/ABNTWirVuoW7hn5Vi1IDWNn2jlxqUng8LEm5ijuSbk3XXXvXXEb/AOx4LEj9FDqCQdFBOoqPiwJ4NBYEnwottelXjw+SbheHjjHm8KLc2tZResRWRFQtwBacxdccZ94ucocxzQzxwyyNLBKQgzks0bH4SGOtr6WPei/F+BIOI4YWHhyuXZehKAta3YlRpUPBeSZfHjeYgJGwfKupZl1UX6C9j8q45y5gCYyB084wzXcKb3vdXUeoUn5mnrmS3Wn4Dyp3Y7fdCuAXPpSz+UPHuXWEMQlszAEjMegNtx6e1UfycY10xTQZiY5ImcKSSFZCuovtcMfuo5zFwUY1UxGGdWBXe+jDpr0PQit8qctnCs+InZQwQqNfKiXBclj1OUfT1oQ1OkHSjQR9p2xjnM7dX6O3zFbm2FYsTKANL3AHr0AorxLgCw4SLMCcXKVAUH7b7J7KDqfQmgXMPEjJiGnjF8rqyX2OQ3Fx2JFN3HeI5kwvEogWSM3dN7KwyyD+IXYe4Hen9XdqqatMnbjn7yBwDL2u6KogjnXhUOGgRVJMuQ5jf4tPM1umv9KY+bP+wx+0f/CKB/lGwmZRiEOaOSPQ9Nri3vejnNX/AGGP2i/4RSHqFxpWZsnec58HI4g85KknzPOeI/qzXo35RD+gT+I/gK864j+rNei/lE/UJ/F/QVq9YYHXaYj3P8QuoP2iyXk2YLwyNmXMAHuNNR4jaVTn5uiXbBk/4o/7V1y8f/xA/hk/+RqTVkJHy6VnaDQ6fU3Xm7w3HOIBKwxOYT4zx6KWSJzAY41YeIMwuyX1+EDSjPE+FQw4qFmUHDSm2+gLCyEn9m5H1pSXDmRli2aRggLbAtpf5U88wQqzYbh6aKcuYn4lhjAvr+0wFh8z0onUGXTvXXQxAw2eT29/xk2DacKYB5n4ecPKVA8jar/ahcZNM3O/EA8ixC1k1Y+p2H+vSl0LQKNRY9K7+8boU+mCZbw8xB03px4PKDYnYik7CWvr2po5dFxbsaV1a5XdB3YjPGulZXUcOlbrJ9A+0RzPO8fh9T7mgeLhpr4im/zoDPFrXrNLegcLHK3gbD4uSFw6MwsLaG3l3t7VYbH4diS8RzG9zobk7m/U1zioKHvFW/XXWTuxzGFRDzLMvGSkJijzeGAcqs11TfZRTNxPiLw8GhmR2VhFD5ltfUKPxNqQMfOqISxsLhdtWJvoPkCflS5iOKSsnheJJ4Ia6xFiVGumm3rSGv6fXYa9mBtbJ++I6pq1IVIx4/nGf4TPJNff9IVQDscgBJ9L1Rg46tjmQKQpsLkqx6AdQaXlIrdM1kV/QAPwEVFrjODGnA8xiAB4pZIi58yRtfLuCzDbp7mmDE4iaXSaWSQb2ZtPQ5RpXmo3pn5b4sxZkkcm4zAtrbKCW19vwq9a1mzcVGffEPTqcNlxmMa4epYcKQpQM2RjcpmOUnvl2vXIU973ANwbggi4It0sRUixGnzQW7w76xD4mS4JjF4eZyoByqWJVb9hsKa8JzXH4KJPBIWRQDYKykqLXFzSyFYdT9a7GIcb6+4rP1nR01KgN45GOIFtRW/fiMp5nwg//Wk/kT/motg+IxY3DyOEOVM62kAuGCg3Fj6iklJ1PxDKfuojwnGyYaKVQqPHISy3JBDMAp23Gg0rA13QQiA0g7gR3PjzJKqRlDJOC8wJhcOIJ4naxe2TKQyMxYXBI11tVgc54T/+aX+VP+alTEXOpNyajRdNarf0/T7i3OT35jC6YHvDfHONQTlckLKBuTlB9LAGqGIwwa0is5Ya3LMW07NvVNkq3w17NbofxomnCKBV4/eH9JUHE5UXOpJJ6k3J+dWE00rHh85t3qzDh9daoKTuxJsuAE7wsPmpv5bgsGPqP60BggFNvAocsYv1JP8AQfhU6moJVz5mZbZuMJrtWV2oFq3WVmAzErHx3J+dDHw+9G5V1PuagMOlB0OozdkxhWwIt4rC0IxkWUHb/XrThPBXnvO+JTI4zqLobLmsxOZdAOt7EV6/TX7+BLtftXiKPGMcWOQNmRTfTVcxFmKntaw9bXoaa4FbBpk8xEnPM6FdCowa6Brp07vXSvY3/vr3GlcDWtA106ep8tuJsOjhcumXKNhk8th6WAoyuFoD+TricbRJh8xaWzuRbRVDDS/bzC3uadxBWpW+VEWZscQOcLXDYejng1y2Hou6C3xdfD1aWIvDlW2Zener02Gqo0ZU3Ghodyb1xCVajY2TA25sdCNwdxWMlGJZ0f8AWpqPtLXMWHhc2Vjft1+8V53VaF92Vm3p9YjDvBAS5q9gsPrm2Aq6mDjHc1Y8L6UGnTbTljC2ajjiVosPc37mr8cVbjSrmFwjObKPc9B7mmCVQZMRewmbwGELsFHuT2HWm2NLaDYbVWwODEa2GpO57n+1XBWDq9T6rcdhBSVRWVgrVKbpEVn3NcrWydT71lYyOUbIhZqSAGvJ/wAofDMuewOhzj2JUH6Akn5dq9aBoVzHwkTxkj4wND/0rf6f1JVsG6UcZE8O4VgklPhgtndSRmAsGXXKD6i/0q4/K0utgRqR6d19uo+lT8T4K8eKLxsEfN4mVgRka+YjNsRv620tTpw/jaywtJlytELSr1Un4Co+0rHQepr0uoaxQGTsYbSil/lfvPM+I8HkgZVceZtgupqbhGCRndZvEAQG4QC5N7AAkaE16b+ZCb41v2JGoqjFykELyEtJI1rDNkGmwsND8+1BOrwMN3jTaFVYYOREPj/CRB4bJmySqSM9iyspsym2h3U39aFWpk53WUPErrkVUJVbhrZj5mJHU2A17aUS/Jxy400wnItCqsATuX+E2A2A8wvTmny6gmZ+pC1uQO0deRcEhgSYRiNnUZgEC6jTTS9tL601CKpMNhgoCjYVvFTpGpZzYKCx9lFybda0wcCZpGZEYq4aOqPFuYY4o1ZAXZ1DKotex6nsB1PT1pIxvGZXcuZGXayozBQVYMNCbNtbUUC7W11cE8w9Wkst7CPckybZ13A+IbnYe9RTQXrzppAS5NjmbOPKBZtDf30OvqatRY+RR+jldLuGa/nDWtp5ttreo06AhderJuww494Zul2YyI0z4epMCEBAy+fXzfXrVDB8fWSQxyAIc2VWvpIwAzW7asN+9XZFKm40Naa7L0ypmaGfTvyIcwPDVmQOr2OxBHwkbirK8CP7Y+hoRyxjvDmyMfLJp7N9k/iPnTtlryPVDfpLyueDyJo0X+quYLw/BUHxEt6bD+9FIogososOwroCuhWNZqHs+owswV1XN64Z6Ve4LOxJc1ZUINbpX4oydsWydawGo82p9zXQNLkSZKK3mAuTsBc+w1NRiqXHpsuHkPcZf5jajaWk23JWPJAkM21SYoTt4rs7DViT9dh8hVTDGTCzmSNQ0cmUSqFBYqCT5TcWbU1cww1ovhUFfXLqEav0z27TIqtZW3CR8J5iwzsc58A3sqy+Ukaasw8ouToL9KMtiopAwhdHK2zMpDql9rld2PRRqfbWl3juGVssaIDLIwRB+8ep9ALk+gNNPDOGx4ZIIE+FXJYm13fI5Lt6lgD6aCvOazTV1N3/ACmzVqXcZMXeO8KSVGDLfMhW7WuCASpNtNGN/emTlmBRhocoABjU6D90VX4pB5jUvKTWR4f/AAXsv/puA6fQsy/4Kv0y3BZJfXKHRXEOBK8t534nnxPhqdEVw1i11EgAIsBYA5V1OmlepYuZY0LOQAAb37V4lx3ErJiGkjIynQgkk9bGw+FtToddTtrT2qswmMxTS17rBxIs9voAfW21/wDXWtZqiDUfwvKmIkh8RQp0VlTMMzIysxcHYAZSDfrpvpWMqFu09AWRBzxAoapQ9V1b6VJHrVDL8Qhg5VBuwBItYm+nmVmGm18oFxemfB4wy5iyqoBsuVs2bS7a2F7XGw023pRRaK8vOFkKqig3sfMoJQ6lgtr2zdbnrpetDpeoZbdngzH6tp1Kb/MMSaG433r0XhmJ8SJH/aUX99j94rz2Qgi4NxrqPQ2P4U1cm4i8TKfsN9zC/wCINNf1HQLNMLB3U/3mFoX22FfeMQrCahabtULznvXhrQVXM1gZOzVgaoEm71KDWS5OeYQSQVlaBrKHmTFYnU+5roGor6n3rpTTBEoJKDQnmqS0AHd1+4Mf6UTBoRzX+pX0cfg1aXRQPj6s+8Hf/pmAsMaL4drC56UuHHKlgbljsqi5PsKmgWfEyJD+rRzd7G7CMatdtlJ0Gl9WGtfStTqa6+GPMRo01lgyBwId5WwrT4hsUf1cYaOL96Q6O49FAK+7N2o1jC4VToXWzDLcBmU3yi+1xcfOiGEVI1VEAVFAVVGyqNAAKp8TcV5XUXG1901aEx8s7xBVwHU3BW49jrQ/l2QDFMv/AIkX/wAb/wD2/dUvDWurjorkDtZlViPkWIobA5TFYdr6eMUPqJI3UD+fwz8qnSHbeIZ1zSy+0M8+E/mj27H8DXjwC2GUWW3lFrEDYX9a954phRLEy9xXhmKwTRyPER8LDLc7hs30AygCtLWKSMwOgcB8GQrT5y3xFTG88oZXUNC0iWjQBxZRHFEt7hTcsTueulkeGEmnnguBdIRA0RdMQxa+gyFVAN77gr27VlnUemcA95pXAHGf+iJmNwjRuU0NrEMNQ6sAUYe4Iqbh+EZtADT6eVGW92Q2HkJBLMQtgJCfs+2vlXtYzwcH0yrN4YsSbCO9h8VpCuYAdxY0N2dhlZVbvaKqcLIFyRZb5j0XLctf2saOycvOqNIsUTuvwpKbBwbXFxv/AA3AOguN6o8YUYSGRHAKysWyIMzuMoUE3PwC2Yk/EdL2JovLxwTYIAjLLPEfDQXzWLsiSWOygJnue2mthS7UagOjV85bEV1WpwpUmD1HlBvcnUm2W5Op8o21O3TajfKbWaQdwp+hP96FeHYAE3PU9ydSfreivL6+Zrfs/wBRXserqU6a5PgD+J5jTuG1AxGAvWq0DWV8tZy3ebs3U8LdKhtUkB1obDiSJZFZWhWUtLxSJ1PvXSmq5fU12r06RBydnsL9qV8XjfzsMpkWKJXC3Gruw7FvKutxsToaYn1BHeknHcps/ixgDw5GEmu6uAwuvqQwB9q0elmpLNznBHY+0njzCE+Fw8AsCiEi5Lt+kb3J1I9NqscuNmLSo/lDZNB8QVbnfbzOP5KGcrT4bGMMPjY1ixSjKrKSglAv5QL6ONfL13HUBuwvKxgUrh5LKSWyyKHFyADro3Qda9Jbp227sktCjVcbMYEtrL99UeI4kC5OoUHQdbdPc7VmNSVEbOABlIzoSNxYWB69hmqLh/ChZGbMuzeFdcsb6MRoLmzX3JF6S2FeWl0de4hHDr4UIDfFa7Hu7atb0uaARQmXF4cD7D+M+p0RL5NP3pLD2Vu1XuO8QC2UAsSbBRu7dvQdz0FW+XsCYgWc3lkN3PQaWCqOigaAe53Jp7Qadnfee0pdaK6yvkxnjekPnrlUyMJ4zZlIbTrYhrHuLgU4pJUjEMLHathk3DBmcGIORPNeESYdIJZrZniQMY2BHnclUiDdWJU/W/eiOD4mHkE8wyxEoVjuw8g1UtZsrML3ykG+W3WpOaOHRCSNEVc8jWJsLhBcya/whvrRbCcE8RDmAym4sRcEbWt2rz9+krofPcn9h7TUocWKWf8AARpjkSRQykMrAEMNQwOxBoZjMBAGWWR7fm5zmxOgbQZgN1JGxGpUdqVcHwKbCyGKGeSKNgXRAQVy3AcAMCAVLDUdGHrVtODjNnld5G01di2xLAWPQEk/OmdN0+x+Vb5TEXv9PIBmvzMSoWk1eS5Yte51PfUC2w6DSo4MAsQ0uTpdmJZjYWUZjrYCwA6DSiT1TnevU6apVIGO0xtTYxUytKaK8ujRz2yj8T/ag0hpn5fgtCL/AGyW/oPwrL/qvUCrp5XyxA/mU6cm6/PtLa10DWzEfesyHtXy4MJ6KbzVNAK4SLv9KmBqrv4kgSQGsrQNZQZaIhfU+5rsPVYtqfc12rVqMsFLYepA9U1apA1DKyYmc68HHiZ10z+YEaEON7Hob2Pzpi5I5xknj8CQA4iIeZ2vldL2VrDd+hGm1+tWOK4XxYiv2hqp/eGw+e1JnIzlcbLfTQIR2JzN+MdvnXsdFrBdo/8AmvB/gwQX5seJ6NxgyulyykpdgqKyFjlK2zFja4Y6gXHQ0Eh4x4AIZfIqlrnykuzACwY+VfjsDrZR1NHY5L0v8cSMszSKMqqSSR9kAk/1t7+tBFhfhuY5SgPEk4SfEnmlb7BWNB0y5VkL/wCIyD+QUxJLSvy5AYoVDEl2ALkkk5rAWuegAAHoBRqOWvSU1bKwsyrrNzkwtHJUoeh0U2lZi8VlQnsKuRKZgqD9Pjz2jS3zc2H3K1PSgKvZVFz7DelDkDD5keZtWlYv7LtH/wC0X/xGmDi018sQ3exb0S+3+I6ewavOapt9pPiaGOAkqcfWRoElGVXjZH1BsFcZJFax1FnB06oDQP8A2nJs0Wb1jcfg+X8adpcMGQo3wspU+xFq894vipMLL4MkTOT8DKRaVehUb37r0NG0t2oQYrnImnYH1ePvltuLR7HMp7Ojr95Fj8iaryYgEXUgjuDerOGjxBsWw7xhjlUF1Ls3QCMa27k7ddKXMXxJZHkAS0sRCB0fyy3YqCDoWUEX1G17dK1NN1Gwthk/MRfUaGkqTW/6wzhv0jqg3Y2/ufpT1GoAAGwAA9htS7yngLAzNu2ie3Vvna3/AFpiBryP9VdS+J1IpU/Kn9/MHoNP6aFvJkgrdcXrd68rNCdCt3rmsrp0kBrKxRWqjBnTz0nU+5rYaq7San3NYrVvWrzAiWw1SBqqhqkVqXKy2ZZVqTsSBFjmbbxUv7vCVmH/ALY3HzpsU0tc5x5Qsw3jIb5DcfMXHzp3pr7LsHseJPmNkU/rS9zDNmKr0eQA/wAKgufrlA+dRQvLkIUHOPKPU2BUn5FSfnWcdgbKGGpjPiadQAQ4/lJ+grdoVUuXd2zGGXCHB5IhODEVbSWlnD4r1opBibV6vbMAtDUctDOacSfByqbFyFHuxCj8akTFUN4vLmlw4/8ANQ/Q5v6UC4bUJhKTucCejcCwypHZQB023CgKt++gFCMNjc+JcnpIVHoqEoo+4n3Y0a4fKBGCdABc37DUmhPDeBSXzsVQsS3VyMxJ20AOvW/tXmhWzrxNRXRWYt+UaM+lDZG8RhJGw8m0r28KNbWkCnQvm8twDa6DUW1jxMIBCeaZ7ZrzAmNRcC5Vcqk72G+h7VMMODYveRhrd7Gx01C2svwjYVay1avr7+0W7ypzE7JhmGGvLPMMmdWQuI/+8ZWuAtgdALC7A0j4DgzCRWlw8iIv/pk2GyizG1+/avQZsFG2pRc37QGVv5hY0K4hgWA8jyW/iv8A8QNQnVTg1oNoP6/lCJp0sI3SaDjmHtYyLHbTLJ+iIA7K1rj1GlTrxjDnaeE+0qf3ofwZZVBbKHvoDfKxH/Cfuq62Kj+3ZD/5qAfRj5W+RNees6bSWJDH9o06bTgShPK2JKlReDPl0ItMV1ZbkEZNLHQ5tRtc1b4JMQzRMCpFnVLCyh7syAqLDLmXy7gEHYgAhhv0hBBzImoPRntay9woJ17n92q/H4hlWWwzxvHlP8TqpF+gObXvVrKUNXogf+wOeYQrpFrapUqisiugk5MktOlXSt1xnrKNiuRPKS2p9zXaNVctqfc1IprWsrzBy0rVKpqslWFoHpmTmWENBOc0vhn9qMK1C+Y8QvhFNWd9FUC7MewH30xQn2i4HmdmT4A7fvxxuPXy5T+C1PjBoD2ofw+Jo48Kr6OE8Jhe9hlLAX9PCX76v4o+U1pWcPxGKzzFjCcPlCEhCUVnUZdSFViFuN9gKsxz0w8A/VX7s5+RdrVdmwsb/Git6kC/13FMp/Uhqc12JkDjI7zPt0oYkqYspiKzAwtPiYsoOSNszPayg2sFzHS5JGm9Gl4RBICUJt3VrgfWg68LOGnEgEsyoHaNC9o1mNgshXbvsL7U1b1zT3oUTIJ9xKU0MjbjH+TDB4HhZmUOjxllsGCuCpI9bE1V4HzJGmSDEYiB3NxFKsg/TKtrZxsj203sbadqU8JxjEZcGwkaTwwxxCC15LuFAI6NlzlRca26Vbw3KcBjUrH4b3zA3IZTe62IOhGm1Za61dIPtDn8I0V3RqnxuSWXOCpLC1xuoAANwNb2J+ddDjaDelqflFHN3eR2Nrs8kjMbCwuxNzYAD5V3FyZB1uf4mY/iaQu6hpXYvk/pDKExgiHJuZIl3dQPUgVWg5qhd8viLrtrv7HY1rDcuwJtGv0FS4rgMLrYqPpSp6hp8/SZYMo7LC8GNjYaGuzOu4NKI5ZlQ/oZ3Ufskhh8gwNvlVyPgmKO+II9lS/3rRFs079mnZr78xhHEo1AuddgO57C1UpZDPOkf/draVh+0Vb9Gvtm83+EetC25fxCm6Yhz/GFYfQj8KN8F4cYszSOXkewLEAAKL2VQNhqfrRGNSqSDk+JUlMfL3hetMa4Zre9YovvWY7Z+VZQTQFbqQAVlA+HaTmePk6n3NSo1Vzufc/jUi16AiClpGqdXqmhqZWoZE6ZxLEskbMguQDagXA8aHkzIzGYr5zKFGU7mIdQhsTmUHW19rUxL60vcS4PIknjYc2bYjowuCVNtbaCm9Jai5VvPmWEPKjF872vayqpJCg2zHMQLk2Gthp86zFyeQne2thck26WFLh4viF/WQH3Q3ue+U2sPmakhxGIk0jiI/ektYetlNz7aUdk8kj9YwhUc5jDwGc6xkWsM6/wsfMp9Vb7iKLO3+vwv6UK4Hwxo7vIxZ2AF9AFUagKo2FyT3+6irpcW/Gse1kXVCxRkZH+YGz5s4iocOS8jPbxCczLn8q69L6HUD3uKPtjyrnxSRGEQjyFs5bTcbG/TreqT8HvMZroLbKyk6Dym5Ovzq/hcNI188roTISEDIco3y7HXrvpYetNXvS/Pj9+faWVkwBLWHnjGgBA7lWHvoR/D9fSr+ExCuoZdRqBoRsbHQ+1VMHhwhLeIxD20JS2pstrAE63+pojGAet+n96yNQqN9AP4/4xIBGTzO1NSqK0q13kpX0DJzOgakRa5VamBq66f3kEzpFtUoNRA11mo4UKJWSg1maoxXYruTJki10DXAroGrAYkSQVlaBrK6dPHep9zUiVlZWsZSSrUwrKyhmTJUqZaysoRnSTKOwqWJR2rKyqntOk61ItbrKCZJkqCpIxWVlUHedJlFTKKysqZYSRBUgFZWV0iSKK6ArKyqzp1W0FbrKG31CdOxXQFZWVedJAK2BWqypE6SgVlZWVE6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Не стоит стесняться обратиться за помощью Беларус-МТЗ обозр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7508"/>
            <a:ext cx="3175521" cy="43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rastut-goda.ru/images/image/image1/1-kak-naladit-otnoschen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047508"/>
            <a:ext cx="4339203" cy="43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Запретный плод для подростка, или как говорить с ребенком об алкоголе - doctor.itop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r="6435"/>
          <a:stretch/>
        </p:blipFill>
        <p:spPr bwMode="auto">
          <a:xfrm>
            <a:off x="5216274" y="2677226"/>
            <a:ext cx="3460182" cy="36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54580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Виховання може проводитись у формі бесіди, розповіді </a:t>
            </a:r>
            <a:r>
              <a:rPr lang="uk-UA" sz="2400" dirty="0"/>
              <a:t>на етичну тему, пояснення, створення </a:t>
            </a:r>
            <a:r>
              <a:rPr lang="uk-UA" sz="2400" dirty="0" smtClean="0"/>
              <a:t>різних </a:t>
            </a:r>
            <a:r>
              <a:rPr lang="uk-UA" sz="2400" dirty="0"/>
              <a:t>ситуацій, </a:t>
            </a:r>
            <a:r>
              <a:rPr lang="uk-UA" sz="2400" dirty="0" smtClean="0"/>
              <a:t>сюжетно-рольової гри, перегляду </a:t>
            </a:r>
            <a:r>
              <a:rPr lang="uk-UA" sz="2400" dirty="0"/>
              <a:t>і обговорення кінофільму, читання художньої літератури </a:t>
            </a:r>
            <a:r>
              <a:rPr lang="uk-UA" sz="2400" dirty="0" smtClean="0"/>
              <a:t>тощо.</a:t>
            </a:r>
            <a:endParaRPr lang="ru-RU" sz="2400" dirty="0"/>
          </a:p>
          <a:p>
            <a:r>
              <a:rPr lang="uk-UA" sz="2400" b="1" i="1" dirty="0"/>
              <a:t> 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098" name="Picture 2" descr="6 ошибок в воспитании, которые допускают родител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/>
          <a:stretch/>
        </p:blipFill>
        <p:spPr bwMode="auto">
          <a:xfrm>
            <a:off x="467544" y="2276872"/>
            <a:ext cx="2763137" cy="24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ращение воспитателе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r="6248" b="9360"/>
          <a:stretch/>
        </p:blipFill>
        <p:spPr bwMode="auto">
          <a:xfrm>
            <a:off x="442925" y="4869160"/>
            <a:ext cx="2786446" cy="16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мощь компьютера в обучении ребе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1"/>
          <a:stretch/>
        </p:blipFill>
        <p:spPr bwMode="auto">
          <a:xfrm>
            <a:off x="3491880" y="2254277"/>
            <a:ext cx="3039441" cy="24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wspaper Headlines For Child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31190"/>
            <a:ext cx="3054606" cy="16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nforcing Child Support Orders - GLOBAL GOOD GROU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660" r="2334" b="-660"/>
          <a:stretch/>
        </p:blipFill>
        <p:spPr bwMode="auto">
          <a:xfrm>
            <a:off x="6774837" y="2276873"/>
            <a:ext cx="1973628" cy="23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Набор &quot;Парикмахер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85" y="4869160"/>
            <a:ext cx="1994880" cy="16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012" y="329346"/>
            <a:ext cx="8413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Головні умови статевого виховання!</a:t>
            </a:r>
          </a:p>
          <a:p>
            <a:endParaRPr lang="uk-UA" sz="2400" dirty="0"/>
          </a:p>
          <a:p>
            <a:pPr marL="285750" indent="-285750">
              <a:buBlip>
                <a:blip r:embed="rId2"/>
              </a:buBlip>
            </a:pPr>
            <a:r>
              <a:rPr lang="uk-UA" sz="2400" dirty="0"/>
              <a:t>Атмосфера довіри в </a:t>
            </a:r>
            <a:r>
              <a:rPr lang="uk-UA" sz="2400" dirty="0" smtClean="0"/>
              <a:t>сім'ї</a:t>
            </a:r>
          </a:p>
          <a:p>
            <a:endParaRPr lang="uk-UA" sz="2400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2400" dirty="0" smtClean="0"/>
              <a:t>Відповідати щиро, </a:t>
            </a:r>
            <a:r>
              <a:rPr lang="ru-RU" sz="2400" dirty="0"/>
              <a:t>на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 smtClean="0"/>
              <a:t>запитання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давати</a:t>
            </a:r>
            <a:r>
              <a:rPr lang="ru-RU" sz="2400" dirty="0" smtClean="0"/>
              <a:t> </a:t>
            </a:r>
            <a:r>
              <a:rPr lang="ru-RU" sz="2400" dirty="0" err="1"/>
              <a:t>конкретні</a:t>
            </a:r>
            <a:r>
              <a:rPr lang="ru-RU" sz="2400" dirty="0"/>
              <a:t> </a:t>
            </a:r>
            <a:r>
              <a:rPr lang="ru-RU" sz="2400" dirty="0" err="1"/>
              <a:t>однозначні</a:t>
            </a:r>
            <a:r>
              <a:rPr lang="ru-RU" sz="2400" dirty="0"/>
              <a:t> </a:t>
            </a:r>
            <a:r>
              <a:rPr lang="ru-RU" sz="2400" dirty="0" err="1" smtClean="0"/>
              <a:t>відповіді</a:t>
            </a:r>
            <a:r>
              <a:rPr lang="ru-RU" sz="2400" dirty="0" smtClean="0"/>
              <a:t>,</a:t>
            </a:r>
            <a:r>
              <a:rPr lang="uk-UA" sz="2400" dirty="0" smtClean="0"/>
              <a:t> не приховувати справжні назви статевих органів</a:t>
            </a:r>
          </a:p>
          <a:p>
            <a:endParaRPr lang="uk-UA" sz="2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/>
              <a:t>Не </a:t>
            </a:r>
            <a:r>
              <a:rPr lang="ru-RU" sz="2400" dirty="0" err="1"/>
              <a:t>боятися</a:t>
            </a:r>
            <a:r>
              <a:rPr lang="ru-RU" sz="2400" dirty="0"/>
              <a:t> </a:t>
            </a:r>
            <a:r>
              <a:rPr lang="ru-RU" sz="2400" dirty="0" err="1"/>
              <a:t>говорити</a:t>
            </a:r>
            <a:r>
              <a:rPr lang="ru-RU" sz="2400" dirty="0"/>
              <a:t> </a:t>
            </a:r>
            <a:r>
              <a:rPr lang="ru-RU" sz="2400" dirty="0" err="1"/>
              <a:t>дитині</a:t>
            </a:r>
            <a:r>
              <a:rPr lang="ru-RU" sz="2400" dirty="0"/>
              <a:t> </a:t>
            </a:r>
            <a:r>
              <a:rPr lang="ru-RU" sz="2400" dirty="0" smtClean="0"/>
              <a:t>про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фізіологічні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підлітків</a:t>
            </a:r>
            <a:endParaRPr lang="ru-RU" sz="2400" dirty="0"/>
          </a:p>
        </p:txBody>
      </p:sp>
      <p:pic>
        <p:nvPicPr>
          <p:cNvPr id="5122" name="Picture 2" descr="http://priroda-nam.ru/wp-content/uploads/2012/12/%D0%B4%D0%B5%D1%82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4" y="4293096"/>
            <a:ext cx="3549062" cy="236414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apsix.ru/wp-content/uploads/2013/02/razvod-reben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2" y="4293096"/>
            <a:ext cx="3348172" cy="23641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96144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Зверніть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увагу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Дівчина повинна брати активну участь у вихованні свого характеру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У дівчаток-підлітків швидше, ніж у хлопців, формується самосвідомість, у них сильніша потреба у взаєморозумінні та психологічній близькості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Дівчатка по-різному сприймають зміни, що з ними відбуваються в період статевого дозрівання: одні радіють, інші соромляться</a:t>
            </a:r>
            <a:endParaRPr lang="ru-RU" sz="2400" dirty="0"/>
          </a:p>
        </p:txBody>
      </p:sp>
      <p:pic>
        <p:nvPicPr>
          <p:cNvPr id="1026" name="Picture 2" descr="Портрет девушки-подростка в состоянии стресса; фото 3095527, фотограф Monkey Business Images. Фотобанк Лори - Продажа фотограф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21" y="4400779"/>
            <a:ext cx="2760743" cy="207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za.ru/pics/2011/12/05/1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7" y="2567328"/>
            <a:ext cx="2767558" cy="15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aui.ru/wp-content/uploads/2013/05/podrostki-devochki-i-osobennosti-vospit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21" y="496144"/>
            <a:ext cx="2784844" cy="18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55446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Зверніть увагу!</a:t>
            </a:r>
          </a:p>
          <a:p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У дівчат дуже розвинене і легко ранимі самолюбство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Дівчатам треба надавати більше самостійності, але ні в якому разі не відкидати повністю контроль над їх поведінкою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Психологія статі дівчат відрізняється нестійкістю. Спочатку вони люблять свою дівочу компанію, вже в 13-14 років з'являється бажання дружити попарно</a:t>
            </a:r>
            <a:endParaRPr lang="uk-UA" sz="2400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054" name="Picture 6" descr="admin Говорите! P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70" y="4559824"/>
            <a:ext cx="2620785" cy="19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к наладить отношения с подростком. Подростковый возрас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08" y="2570786"/>
            <a:ext cx="2642041" cy="17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57" y="724581"/>
            <a:ext cx="2578897" cy="16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Зверніть увагу!</a:t>
            </a:r>
          </a:p>
          <a:p>
            <a:endParaRPr lang="uk-UA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Батьки повинні допомогти дівчині при виборі друзів чи подруги, проявивши при цьому особливий такт. У цьому віці необхідно знати про шкоду раннього статевого життя.</a:t>
            </a:r>
            <a:endParaRPr lang="ru-RU" sz="2400" dirty="0"/>
          </a:p>
        </p:txBody>
      </p:sp>
      <p:pic>
        <p:nvPicPr>
          <p:cNvPr id="3074" name="Picture 2" descr="Что то не прёт - Девичья курил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r="10460" b="1655"/>
          <a:stretch/>
        </p:blipFill>
        <p:spPr bwMode="auto">
          <a:xfrm>
            <a:off x="584582" y="2677226"/>
            <a:ext cx="4310743" cy="36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апретный плод для подростка, или как говорить с ребенком об алкоголе - doctor.ito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r="6435"/>
          <a:stretch/>
        </p:blipFill>
        <p:spPr bwMode="auto">
          <a:xfrm>
            <a:off x="5216274" y="2677226"/>
            <a:ext cx="3460182" cy="36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546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Рекомендації батькам щодо аспектів статевого виховання дівчат-підлітків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28</cp:revision>
  <dcterms:created xsi:type="dcterms:W3CDTF">2015-01-06T16:41:48Z</dcterms:created>
  <dcterms:modified xsi:type="dcterms:W3CDTF">2015-02-26T17:22:35Z</dcterms:modified>
</cp:coreProperties>
</file>