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68" r:id="rId5"/>
    <p:sldMasterId id="2147483780" r:id="rId6"/>
    <p:sldMasterId id="2147483828" r:id="rId7"/>
    <p:sldMasterId id="2147483840" r:id="rId8"/>
    <p:sldMasterId id="2147483972" r:id="rId9"/>
    <p:sldMasterId id="2147483984" r:id="rId10"/>
    <p:sldMasterId id="2147483996" r:id="rId11"/>
    <p:sldMasterId id="2147484008" r:id="rId12"/>
    <p:sldMasterId id="2147484020" r:id="rId13"/>
  </p:sldMasterIdLst>
  <p:sldIdLst>
    <p:sldId id="257" r:id="rId14"/>
    <p:sldId id="275" r:id="rId15"/>
    <p:sldId id="277" r:id="rId16"/>
    <p:sldId id="278" r:id="rId17"/>
    <p:sldId id="267" r:id="rId18"/>
    <p:sldId id="271" r:id="rId19"/>
    <p:sldId id="270" r:id="rId20"/>
    <p:sldId id="258" r:id="rId21"/>
    <p:sldId id="272" r:id="rId22"/>
    <p:sldId id="273" r:id="rId23"/>
    <p:sldId id="259" r:id="rId24"/>
    <p:sldId id="260" r:id="rId25"/>
    <p:sldId id="261" r:id="rId26"/>
    <p:sldId id="262" r:id="rId27"/>
    <p:sldId id="263" r:id="rId28"/>
    <p:sldId id="264" r:id="rId29"/>
    <p:sldId id="276" r:id="rId30"/>
    <p:sldId id="265" r:id="rId31"/>
    <p:sldId id="274" r:id="rId32"/>
    <p:sldId id="266" r:id="rId33"/>
    <p:sldId id="268" r:id="rId34"/>
  </p:sldIdLst>
  <p:sldSz cx="9601200" cy="12801600" type="A3"/>
  <p:notesSz cx="6858000" cy="9144000"/>
  <p:defaultTextStyle>
    <a:defPPr>
      <a:defRPr lang="ru-RU"/>
    </a:defPPr>
    <a:lvl1pPr marL="0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864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727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593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456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322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185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049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8912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AFFBDC55-83C1-4E50-989A-73C1647C0475}">
          <p14:sldIdLst>
            <p14:sldId id="257"/>
            <p14:sldId id="270"/>
            <p14:sldId id="26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62" y="-22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6B04-4AB9-411C-91B4-BF0F5FEAE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9657A-991D-46D4-A9ED-62B894C53080}">
      <dgm:prSet custT="1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3600" b="1" dirty="0" smtClean="0"/>
            <a:t>Серед основних причин розповсюдження торгівлі людьми в Україні виокремлюють:</a:t>
          </a:r>
          <a:endParaRPr lang="ru-RU" sz="3600" dirty="0"/>
        </a:p>
      </dgm:t>
    </dgm:pt>
    <dgm:pt modelId="{9C198850-35C5-422A-A54C-2533741634B3}" type="parTrans" cxnId="{25F45FAF-539C-4738-B602-FAD2F8547FF8}">
      <dgm:prSet/>
      <dgm:spPr/>
      <dgm:t>
        <a:bodyPr/>
        <a:lstStyle/>
        <a:p>
          <a:endParaRPr lang="ru-RU"/>
        </a:p>
      </dgm:t>
    </dgm:pt>
    <dgm:pt modelId="{7C6D2E0B-3EDA-4A5D-8668-B3A7317365D9}" type="sibTrans" cxnId="{25F45FAF-539C-4738-B602-FAD2F8547FF8}">
      <dgm:prSet/>
      <dgm:spPr/>
      <dgm:t>
        <a:bodyPr/>
        <a:lstStyle/>
        <a:p>
          <a:endParaRPr lang="ru-RU"/>
        </a:p>
      </dgm:t>
    </dgm:pt>
    <dgm:pt modelId="{956C5D4A-7F83-42CE-BA78-FCF87A4D82A1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складне економічне становище громадян і безробіття;</a:t>
          </a:r>
          <a:endParaRPr lang="ru-RU" dirty="0">
            <a:cs typeface="Traditional Arabic" pitchFamily="18" charset="-78"/>
          </a:endParaRPr>
        </a:p>
      </dgm:t>
    </dgm:pt>
    <dgm:pt modelId="{DE911793-4138-452D-AEBD-F42F698C80F5}" type="parTrans" cxnId="{FF643AA9-6FFB-4C4F-B192-21B2921B2D9B}">
      <dgm:prSet/>
      <dgm:spPr/>
      <dgm:t>
        <a:bodyPr/>
        <a:lstStyle/>
        <a:p>
          <a:endParaRPr lang="ru-RU"/>
        </a:p>
      </dgm:t>
    </dgm:pt>
    <dgm:pt modelId="{752A351C-3A15-411A-AC68-B5AEE9EC5D93}" type="sibTrans" cxnId="{FF643AA9-6FFB-4C4F-B192-21B2921B2D9B}">
      <dgm:prSet/>
      <dgm:spPr/>
      <dgm:t>
        <a:bodyPr/>
        <a:lstStyle/>
        <a:p>
          <a:endParaRPr lang="ru-RU"/>
        </a:p>
      </dgm:t>
    </dgm:pt>
    <dgm:pt modelId="{AF635CBC-F33C-40D2-96B6-F46562CF40B7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погана обізнаність щодо міграційного законодавства;</a:t>
          </a:r>
          <a:endParaRPr lang="ru-RU" dirty="0">
            <a:cs typeface="Traditional Arabic" pitchFamily="18" charset="-78"/>
          </a:endParaRPr>
        </a:p>
      </dgm:t>
    </dgm:pt>
    <dgm:pt modelId="{D147EFAB-C552-4C8C-8312-D3221077F32A}" type="parTrans" cxnId="{78498891-F404-4553-8238-8743BFADF03F}">
      <dgm:prSet/>
      <dgm:spPr/>
      <dgm:t>
        <a:bodyPr/>
        <a:lstStyle/>
        <a:p>
          <a:endParaRPr lang="ru-RU"/>
        </a:p>
      </dgm:t>
    </dgm:pt>
    <dgm:pt modelId="{1B0F6B67-EFBF-4FEE-BB0D-4BA9AE34598E}" type="sibTrans" cxnId="{78498891-F404-4553-8238-8743BFADF03F}">
      <dgm:prSet/>
      <dgm:spPr/>
      <dgm:t>
        <a:bodyPr/>
        <a:lstStyle/>
        <a:p>
          <a:endParaRPr lang="ru-RU"/>
        </a:p>
      </dgm:t>
    </dgm:pt>
    <dgm:pt modelId="{19440CE1-E472-4E9E-9786-B8320214A60C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dirty="0">
            <a:cs typeface="Traditional Arabic" pitchFamily="18" charset="-78"/>
          </a:endParaRPr>
        </a:p>
      </dgm:t>
    </dgm:pt>
    <dgm:pt modelId="{BE6749B9-3CB2-46BB-B585-08B45B0D4DED}" type="parTrans" cxnId="{301F5F14-5D9D-4C22-B0BD-3E98F248217A}">
      <dgm:prSet/>
      <dgm:spPr/>
      <dgm:t>
        <a:bodyPr/>
        <a:lstStyle/>
        <a:p>
          <a:endParaRPr lang="ru-RU"/>
        </a:p>
      </dgm:t>
    </dgm:pt>
    <dgm:pt modelId="{CCEA58E8-8347-4CC1-98DD-2C0C2EE8F363}" type="sibTrans" cxnId="{301F5F14-5D9D-4C22-B0BD-3E98F248217A}">
      <dgm:prSet/>
      <dgm:spPr/>
      <dgm:t>
        <a:bodyPr/>
        <a:lstStyle/>
        <a:p>
          <a:endParaRPr lang="ru-RU"/>
        </a:p>
      </dgm:t>
    </dgm:pt>
    <dgm:pt modelId="{0CB085E7-CD05-419E-8314-33B7594CB1FE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активна діяльність злочинних угруповань.</a:t>
          </a:r>
          <a:endParaRPr lang="ru-RU" dirty="0">
            <a:cs typeface="Traditional Arabic" pitchFamily="18" charset="-78"/>
          </a:endParaRPr>
        </a:p>
      </dgm:t>
    </dgm:pt>
    <dgm:pt modelId="{3D68CFB9-ACF1-44B9-92A9-445785389C4F}" type="parTrans" cxnId="{F99FFF67-326B-4E25-9B22-3B0FEF8FF8A6}">
      <dgm:prSet/>
      <dgm:spPr/>
      <dgm:t>
        <a:bodyPr/>
        <a:lstStyle/>
        <a:p>
          <a:endParaRPr lang="ru-RU"/>
        </a:p>
      </dgm:t>
    </dgm:pt>
    <dgm:pt modelId="{FEBD0907-6D6B-4E65-AD10-C3991FFB6399}" type="sibTrans" cxnId="{F99FFF67-326B-4E25-9B22-3B0FEF8FF8A6}">
      <dgm:prSet/>
      <dgm:spPr/>
      <dgm:t>
        <a:bodyPr/>
        <a:lstStyle/>
        <a:p>
          <a:endParaRPr lang="ru-RU"/>
        </a:p>
      </dgm:t>
    </dgm:pt>
    <dgm:pt modelId="{EC0CC047-414A-4BD8-BA9F-6EA1481AB0F9}" type="pres">
      <dgm:prSet presAssocID="{79F06B04-4AB9-411C-91B4-BF0F5FEAE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C0B18-33EE-40CB-A1EE-9DD784FCC81C}" type="pres">
      <dgm:prSet presAssocID="{1519657A-991D-46D4-A9ED-62B894C53080}" presName="parentText" presStyleLbl="node1" presStyleIdx="0" presStyleCnt="1" custLinFactNeighborX="-1844" custLinFactNeighborY="-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79DC-DED2-4C44-9BA3-5A2D2F793583}" type="pres">
      <dgm:prSet presAssocID="{1519657A-991D-46D4-A9ED-62B894C530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9D4B8-88EA-4554-B8FD-AA3A02EF55EC}" type="presOf" srcId="{79F06B04-4AB9-411C-91B4-BF0F5FEAE178}" destId="{EC0CC047-414A-4BD8-BA9F-6EA1481AB0F9}" srcOrd="0" destOrd="0" presId="urn:microsoft.com/office/officeart/2005/8/layout/vList2"/>
    <dgm:cxn modelId="{F99FFF67-326B-4E25-9B22-3B0FEF8FF8A6}" srcId="{1519657A-991D-46D4-A9ED-62B894C53080}" destId="{0CB085E7-CD05-419E-8314-33B7594CB1FE}" srcOrd="3" destOrd="0" parTransId="{3D68CFB9-ACF1-44B9-92A9-445785389C4F}" sibTransId="{FEBD0907-6D6B-4E65-AD10-C3991FFB6399}"/>
    <dgm:cxn modelId="{FF643AA9-6FFB-4C4F-B192-21B2921B2D9B}" srcId="{1519657A-991D-46D4-A9ED-62B894C53080}" destId="{956C5D4A-7F83-42CE-BA78-FCF87A4D82A1}" srcOrd="0" destOrd="0" parTransId="{DE911793-4138-452D-AEBD-F42F698C80F5}" sibTransId="{752A351C-3A15-411A-AC68-B5AEE9EC5D93}"/>
    <dgm:cxn modelId="{78498891-F404-4553-8238-8743BFADF03F}" srcId="{1519657A-991D-46D4-A9ED-62B894C53080}" destId="{AF635CBC-F33C-40D2-96B6-F46562CF40B7}" srcOrd="1" destOrd="0" parTransId="{D147EFAB-C552-4C8C-8312-D3221077F32A}" sibTransId="{1B0F6B67-EFBF-4FEE-BB0D-4BA9AE34598E}"/>
    <dgm:cxn modelId="{D15B0B7A-F8D6-4611-9B1A-4C696B25E20E}" type="presOf" srcId="{AF635CBC-F33C-40D2-96B6-F46562CF40B7}" destId="{9EA979DC-DED2-4C44-9BA3-5A2D2F793583}" srcOrd="0" destOrd="1" presId="urn:microsoft.com/office/officeart/2005/8/layout/vList2"/>
    <dgm:cxn modelId="{301F5F14-5D9D-4C22-B0BD-3E98F248217A}" srcId="{1519657A-991D-46D4-A9ED-62B894C53080}" destId="{19440CE1-E472-4E9E-9786-B8320214A60C}" srcOrd="2" destOrd="0" parTransId="{BE6749B9-3CB2-46BB-B585-08B45B0D4DED}" sibTransId="{CCEA58E8-8347-4CC1-98DD-2C0C2EE8F363}"/>
    <dgm:cxn modelId="{F470550A-80DC-4857-80CF-2D6967D5D29C}" type="presOf" srcId="{1519657A-991D-46D4-A9ED-62B894C53080}" destId="{7C2C0B18-33EE-40CB-A1EE-9DD784FCC81C}" srcOrd="0" destOrd="0" presId="urn:microsoft.com/office/officeart/2005/8/layout/vList2"/>
    <dgm:cxn modelId="{B1AFDF21-665A-4251-8A45-FEDC54DD49DB}" type="presOf" srcId="{19440CE1-E472-4E9E-9786-B8320214A60C}" destId="{9EA979DC-DED2-4C44-9BA3-5A2D2F793583}" srcOrd="0" destOrd="2" presId="urn:microsoft.com/office/officeart/2005/8/layout/vList2"/>
    <dgm:cxn modelId="{E1385F37-B68B-4465-9121-DB1524254988}" type="presOf" srcId="{0CB085E7-CD05-419E-8314-33B7594CB1FE}" destId="{9EA979DC-DED2-4C44-9BA3-5A2D2F793583}" srcOrd="0" destOrd="3" presId="urn:microsoft.com/office/officeart/2005/8/layout/vList2"/>
    <dgm:cxn modelId="{A5768DC7-2782-4E8C-8C49-3780DEE77BBF}" type="presOf" srcId="{956C5D4A-7F83-42CE-BA78-FCF87A4D82A1}" destId="{9EA979DC-DED2-4C44-9BA3-5A2D2F793583}" srcOrd="0" destOrd="0" presId="urn:microsoft.com/office/officeart/2005/8/layout/vList2"/>
    <dgm:cxn modelId="{25F45FAF-539C-4738-B602-FAD2F8547FF8}" srcId="{79F06B04-4AB9-411C-91B4-BF0F5FEAE178}" destId="{1519657A-991D-46D4-A9ED-62B894C53080}" srcOrd="0" destOrd="0" parTransId="{9C198850-35C5-422A-A54C-2533741634B3}" sibTransId="{7C6D2E0B-3EDA-4A5D-8668-B3A7317365D9}"/>
    <dgm:cxn modelId="{672C7339-49BC-411B-8984-CED819E1B123}" type="presParOf" srcId="{EC0CC047-414A-4BD8-BA9F-6EA1481AB0F9}" destId="{7C2C0B18-33EE-40CB-A1EE-9DD784FCC81C}" srcOrd="0" destOrd="0" presId="urn:microsoft.com/office/officeart/2005/8/layout/vList2"/>
    <dgm:cxn modelId="{89CA7844-D573-4527-877D-BF065291E390}" type="presParOf" srcId="{EC0CC047-414A-4BD8-BA9F-6EA1481AB0F9}" destId="{9EA979DC-DED2-4C44-9BA3-5A2D2F7935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75E05-E12E-4385-B965-ADB92957A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C3981D-BBD1-4FDB-A5FA-BFF6A0B08448}">
      <dgm:prSet/>
      <dgm:spPr/>
      <dgm:t>
        <a:bodyPr/>
        <a:lstStyle/>
        <a:p>
          <a:pPr rtl="0"/>
          <a:r>
            <a:rPr lang="ru-RU" b="0" i="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dirty="0"/>
        </a:p>
      </dgm:t>
    </dgm:pt>
    <dgm:pt modelId="{E46251E4-8449-4E68-9959-85DE0AF9C592}" type="parTrans" cxnId="{BBB72B73-B523-47B5-BFCD-1BBD252C2830}">
      <dgm:prSet/>
      <dgm:spPr/>
      <dgm:t>
        <a:bodyPr/>
        <a:lstStyle/>
        <a:p>
          <a:endParaRPr lang="ru-RU"/>
        </a:p>
      </dgm:t>
    </dgm:pt>
    <dgm:pt modelId="{B6FFE10D-1541-4173-ABD9-755E492832CD}" type="sibTrans" cxnId="{BBB72B73-B523-47B5-BFCD-1BBD252C2830}">
      <dgm:prSet/>
      <dgm:spPr/>
      <dgm:t>
        <a:bodyPr/>
        <a:lstStyle/>
        <a:p>
          <a:endParaRPr lang="ru-RU"/>
        </a:p>
      </dgm:t>
    </dgm:pt>
    <dgm:pt modelId="{FCE3F9FB-1816-4921-8F9E-E153032A086A}" type="pres">
      <dgm:prSet presAssocID="{8AA75E05-E12E-4385-B965-ADB92957A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19F39-CFA4-442C-8653-978A93B154A7}" type="pres">
      <dgm:prSet presAssocID="{86C3981D-BBD1-4FDB-A5FA-BFF6A0B084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72B73-B523-47B5-BFCD-1BBD252C2830}" srcId="{8AA75E05-E12E-4385-B965-ADB92957AB0C}" destId="{86C3981D-BBD1-4FDB-A5FA-BFF6A0B08448}" srcOrd="0" destOrd="0" parTransId="{E46251E4-8449-4E68-9959-85DE0AF9C592}" sibTransId="{B6FFE10D-1541-4173-ABD9-755E492832CD}"/>
    <dgm:cxn modelId="{AAD90705-F9C7-4302-9096-5C369C87EF07}" type="presOf" srcId="{8AA75E05-E12E-4385-B965-ADB92957AB0C}" destId="{FCE3F9FB-1816-4921-8F9E-E153032A086A}" srcOrd="0" destOrd="0" presId="urn:microsoft.com/office/officeart/2005/8/layout/vList2"/>
    <dgm:cxn modelId="{972B065C-7B2F-4CAD-A57F-E3E80EC12D7C}" type="presOf" srcId="{86C3981D-BBD1-4FDB-A5FA-BFF6A0B08448}" destId="{D2F19F39-CFA4-442C-8653-978A93B154A7}" srcOrd="0" destOrd="0" presId="urn:microsoft.com/office/officeart/2005/8/layout/vList2"/>
    <dgm:cxn modelId="{D479A922-358E-4922-B1BB-AE2834C3453A}" type="presParOf" srcId="{FCE3F9FB-1816-4921-8F9E-E153032A086A}" destId="{D2F19F39-CFA4-442C-8653-978A93B154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C0B18-33EE-40CB-A1EE-9DD784FCC81C}">
      <dsp:nvSpPr>
        <dsp:cNvPr id="0" name=""/>
        <dsp:cNvSpPr/>
      </dsp:nvSpPr>
      <dsp:spPr>
        <a:xfrm>
          <a:off x="0" y="143997"/>
          <a:ext cx="6506225" cy="244295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Серед основних причин розповсюдження торгівлі людьми в Україні виокремлюють:</a:t>
          </a:r>
          <a:endParaRPr lang="ru-RU" sz="3600" kern="1200" dirty="0"/>
        </a:p>
      </dsp:txBody>
      <dsp:txXfrm>
        <a:off x="0" y="143997"/>
        <a:ext cx="6506225" cy="2442959"/>
      </dsp:txXfrm>
    </dsp:sp>
    <dsp:sp modelId="{9EA979DC-DED2-4C44-9BA3-5A2D2F793583}">
      <dsp:nvSpPr>
        <dsp:cNvPr id="0" name=""/>
        <dsp:cNvSpPr/>
      </dsp:nvSpPr>
      <dsp:spPr>
        <a:xfrm>
          <a:off x="0" y="2646715"/>
          <a:ext cx="6506225" cy="402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3" tIns="45720" rIns="256032" bIns="45720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складне економічне становище громадян і безробіття;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погана обізнаність щодо міграційного законодавства;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активна діяльність злочинних угруповань.</a:t>
          </a:r>
          <a:endParaRPr lang="ru-RU" sz="2800" kern="1200" dirty="0">
            <a:cs typeface="Traditional Arabic" pitchFamily="18" charset="-78"/>
          </a:endParaRPr>
        </a:p>
      </dsp:txBody>
      <dsp:txXfrm>
        <a:off x="0" y="2646715"/>
        <a:ext cx="6506225" cy="4024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19F39-CFA4-442C-8653-978A93B154A7}">
      <dsp:nvSpPr>
        <dsp:cNvPr id="0" name=""/>
        <dsp:cNvSpPr/>
      </dsp:nvSpPr>
      <dsp:spPr>
        <a:xfrm>
          <a:off x="0" y="640759"/>
          <a:ext cx="2976372" cy="730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sz="3000" kern="1200" dirty="0"/>
        </a:p>
      </dsp:txBody>
      <dsp:txXfrm>
        <a:off x="0" y="640759"/>
        <a:ext cx="2976372" cy="730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1" y="3976798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1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1145926"/>
            <a:ext cx="9601200" cy="165567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601" y="11299546"/>
            <a:ext cx="2361895" cy="13313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77110" y="11282477"/>
            <a:ext cx="7124090" cy="13313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80310" y="7538720"/>
            <a:ext cx="6800850" cy="34137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80310" y="11293402"/>
            <a:ext cx="7040880" cy="128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0010" y="11328238"/>
            <a:ext cx="2160270" cy="1280160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89663" y="441538"/>
            <a:ext cx="6160770" cy="68156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401050" y="426720"/>
            <a:ext cx="880110" cy="71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280" y="426720"/>
            <a:ext cx="8561070" cy="18491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43280" y="2987040"/>
            <a:ext cx="8561070" cy="83921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80" y="5120641"/>
            <a:ext cx="7479269" cy="3123353"/>
          </a:xfrm>
        </p:spPr>
        <p:txBody>
          <a:bodyPr anchor="t"/>
          <a:lstStyle>
            <a:lvl1pPr marL="0" indent="0">
              <a:buNone/>
              <a:defRPr sz="390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844800"/>
            <a:ext cx="9601200" cy="2133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987040"/>
            <a:ext cx="1360170" cy="18491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40180" y="2987040"/>
            <a:ext cx="8161020" cy="1849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2987040"/>
            <a:ext cx="8001000" cy="1849120"/>
          </a:xfrm>
        </p:spPr>
        <p:txBody>
          <a:bodyPr/>
          <a:lstStyle>
            <a:lvl1pPr algn="l">
              <a:buNone/>
              <a:defRPr sz="62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271520"/>
            <a:ext cx="1360170" cy="1309795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40080" y="2967192"/>
            <a:ext cx="4080510" cy="853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087146" y="2967192"/>
            <a:ext cx="4080510" cy="853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" y="509693"/>
            <a:ext cx="8561070" cy="162390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0080" y="4551680"/>
            <a:ext cx="4080510" cy="66852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040630" y="4551680"/>
            <a:ext cx="4080510" cy="66852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40080" y="3271520"/>
            <a:ext cx="4080510" cy="119481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040630" y="3271520"/>
            <a:ext cx="4080510" cy="119481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1663680"/>
            <a:ext cx="560070" cy="71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09693"/>
            <a:ext cx="8481060" cy="1623907"/>
          </a:xfrm>
        </p:spPr>
        <p:txBody>
          <a:bodyPr anchor="ctr"/>
          <a:lstStyle>
            <a:lvl1pPr algn="l">
              <a:buNone/>
              <a:defRPr sz="62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0080" y="3271520"/>
            <a:ext cx="1680210" cy="81076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2024" tIns="256032" rIns="192024" bIns="128016"/>
          <a:lstStyle>
            <a:lvl1pPr marL="0" indent="0">
              <a:spcAft>
                <a:spcPts val="1400"/>
              </a:spcAft>
              <a:buNone/>
              <a:defRPr sz="25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480310" y="3271520"/>
            <a:ext cx="6720840" cy="82499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0210" y="10241280"/>
            <a:ext cx="7680960" cy="12801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601" y="8534400"/>
            <a:ext cx="9601200" cy="165567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601" y="8705088"/>
            <a:ext cx="1536192" cy="13313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22603" y="8688019"/>
            <a:ext cx="7978597" cy="13313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210" y="8676640"/>
            <a:ext cx="7680960" cy="1280160"/>
          </a:xfrm>
        </p:spPr>
        <p:txBody>
          <a:bodyPr anchor="ctr"/>
          <a:lstStyle>
            <a:lvl1pPr algn="l">
              <a:buNone/>
              <a:defRPr sz="39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20190" y="0"/>
            <a:ext cx="105613" cy="1281866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560820" y="11663681"/>
            <a:ext cx="2800350" cy="681567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8712198"/>
            <a:ext cx="1520190" cy="1238679"/>
          </a:xfrm>
        </p:spPr>
        <p:txBody>
          <a:bodyPr rtlCol="0"/>
          <a:lstStyle>
            <a:lvl1pPr>
              <a:defRPr sz="3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80210" y="11663319"/>
            <a:ext cx="4800600" cy="681567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38605" y="0"/>
            <a:ext cx="7962595" cy="852871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64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1" y="512664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80860" y="1137921"/>
            <a:ext cx="2160270" cy="1029758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1137920"/>
            <a:ext cx="5840730" cy="1029758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80860" y="11663685"/>
            <a:ext cx="2320290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0062" y="11663321"/>
            <a:ext cx="585215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401134" y="0"/>
            <a:ext cx="336042" cy="12801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9140" y="1137920"/>
            <a:ext cx="240030" cy="116636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9140" y="0"/>
            <a:ext cx="240030" cy="9956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71315" y="369490"/>
            <a:ext cx="995680" cy="2567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601199" cy="958613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6264250"/>
            <a:ext cx="8481060" cy="3123590"/>
          </a:xfrm>
        </p:spPr>
        <p:txBody>
          <a:bodyPr vert="horz" lIns="128016" tIns="0" rIns="64008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6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90" y="3413760"/>
            <a:ext cx="8481060" cy="2799283"/>
          </a:xfrm>
        </p:spPr>
        <p:txBody>
          <a:bodyPr lIns="166421" tIns="0" rIns="64008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9572890"/>
            <a:ext cx="9601200" cy="8534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290169"/>
            <a:ext cx="8641080" cy="233842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2"/>
            <a:ext cx="9601200" cy="48580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4858037"/>
            <a:ext cx="9601200" cy="8534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98" y="221895"/>
            <a:ext cx="8413852" cy="3055315"/>
          </a:xfrm>
        </p:spPr>
        <p:txBody>
          <a:bodyPr vert="horz" lIns="128016" tIns="0" rIns="128016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6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697" y="3413760"/>
            <a:ext cx="8423453" cy="1280160"/>
          </a:xfrm>
        </p:spPr>
        <p:txBody>
          <a:bodyPr lIns="204826" tIns="0" rIns="64008" bIns="0" anchor="t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3311347"/>
            <a:ext cx="4240530" cy="8631123"/>
          </a:xfrm>
        </p:spPr>
        <p:txBody>
          <a:bodyPr lIns="128016"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3311347"/>
            <a:ext cx="4240530" cy="863112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3171444"/>
            <a:ext cx="4242197" cy="1335329"/>
          </a:xfrm>
        </p:spPr>
        <p:txBody>
          <a:bodyPr lIns="204826" anchor="ctr"/>
          <a:lstStyle>
            <a:lvl1pPr marL="0" indent="0">
              <a:buNone/>
              <a:defRPr sz="3200" b="1" cap="all" baseline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" y="4572422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7" y="3171444"/>
            <a:ext cx="4243864" cy="1335329"/>
          </a:xfrm>
        </p:spPr>
        <p:txBody>
          <a:bodyPr lIns="204826" anchor="ctr"/>
          <a:lstStyle>
            <a:lvl1pPr marL="0" indent="0">
              <a:buNone/>
              <a:defRPr sz="3200" b="1" cap="all" baseline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7" y="4572422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30" y="284480"/>
            <a:ext cx="2649931" cy="1826362"/>
          </a:xfrm>
        </p:spPr>
        <p:txBody>
          <a:bodyPr vert="horz" lIns="102413" rIns="64008" bIns="0" rtlCol="0" anchor="b">
            <a:normAutofit/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0346" y="3253849"/>
            <a:ext cx="6216673" cy="850991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230" y="3229367"/>
            <a:ext cx="2592324" cy="8534400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998524" y="0"/>
            <a:ext cx="48006" cy="271393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998524" y="0"/>
            <a:ext cx="48006" cy="271393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21" y="290169"/>
            <a:ext cx="2651408" cy="1826362"/>
          </a:xfrm>
        </p:spPr>
        <p:txBody>
          <a:bodyPr lIns="102413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996" y="2771642"/>
            <a:ext cx="6559767" cy="10029958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22" y="3226003"/>
            <a:ext cx="2592324" cy="8534400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72822" y="2184806"/>
            <a:ext cx="2649931" cy="375514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98524" y="0"/>
            <a:ext cx="48006" cy="12801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998524" y="0"/>
            <a:ext cx="48006" cy="12801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87598" y="2184806"/>
            <a:ext cx="5453482" cy="375514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6295" y="2184806"/>
            <a:ext cx="770557" cy="37551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36412" y="10486511"/>
            <a:ext cx="7752082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9452" y="1898386"/>
            <a:ext cx="7538720" cy="901906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0130" y="1884685"/>
            <a:ext cx="7538720" cy="901906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07999" y="1310529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016709" y="1630973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561" y="3350545"/>
            <a:ext cx="6009641" cy="3412435"/>
          </a:xfrm>
        </p:spPr>
        <p:txBody>
          <a:bodyPr anchor="b">
            <a:normAutofit/>
          </a:bodyPr>
          <a:lstStyle>
            <a:lvl1pPr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563" y="6975028"/>
            <a:ext cx="5997788" cy="2844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210" y="10000843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2749" y="10000843"/>
            <a:ext cx="528658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627" y="10000843"/>
            <a:ext cx="581724" cy="681567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928866" y="0"/>
            <a:ext cx="48006" cy="12801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80072" y="0"/>
            <a:ext cx="2640331" cy="12801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0890" y="512662"/>
            <a:ext cx="2000250" cy="1092284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68961"/>
            <a:ext cx="6320790" cy="10922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2627" y="11904591"/>
            <a:ext cx="4028224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2822" y="273101"/>
            <a:ext cx="9255557" cy="467685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7446" y="711202"/>
            <a:ext cx="8641080" cy="4124960"/>
          </a:xfrm>
        </p:spPr>
        <p:txBody>
          <a:bodyPr lIns="64008" rIns="320040" anchor="b">
            <a:normAutofit/>
          </a:bodyPr>
          <a:lstStyle>
            <a:lvl1pPr marL="0" algn="r">
              <a:defRPr sz="67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40280" y="5262880"/>
            <a:ext cx="6888246" cy="3271520"/>
          </a:xfrm>
        </p:spPr>
        <p:txBody>
          <a:bodyPr lIns="64008" rIns="345643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840730" y="12150141"/>
            <a:ext cx="3152394" cy="512064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9070900" y="12150141"/>
            <a:ext cx="487502" cy="51206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80210" y="12150141"/>
            <a:ext cx="4102837" cy="512064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812" y="2659231"/>
            <a:ext cx="8401050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0134" y="6099251"/>
            <a:ext cx="7776972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95" y="930029"/>
            <a:ext cx="8161020" cy="5097882"/>
          </a:xfrm>
        </p:spPr>
        <p:txBody>
          <a:bodyPr rIns="140818"/>
          <a:lstStyle>
            <a:lvl1pPr algn="r">
              <a:buNone/>
              <a:defRPr sz="56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6137064"/>
            <a:ext cx="8161020" cy="2818129"/>
          </a:xfrm>
        </p:spPr>
        <p:txBody>
          <a:bodyPr rIns="179222" anchor="t"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840730" y="12158851"/>
            <a:ext cx="3152394" cy="512064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9070900" y="12158851"/>
            <a:ext cx="487502" cy="51206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80210" y="12158851"/>
            <a:ext cx="4102837" cy="512064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3072384"/>
            <a:ext cx="4240530" cy="844905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3072384"/>
            <a:ext cx="4240530" cy="844905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3134" y="12160527"/>
            <a:ext cx="487502" cy="512064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812" y="2659231"/>
            <a:ext cx="8401050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7581" y="4041736"/>
            <a:ext cx="3936492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040630" y="4041736"/>
            <a:ext cx="3936492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70303"/>
            <a:ext cx="8641080" cy="2133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>
            <a:noAutofit/>
          </a:bodyPr>
          <a:lstStyle>
            <a:lvl1pPr marL="12801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7277" y="2865544"/>
            <a:ext cx="4243864" cy="1194222"/>
          </a:xfrm>
        </p:spPr>
        <p:txBody>
          <a:bodyPr anchor="b">
            <a:noAutofit/>
          </a:bodyPr>
          <a:lstStyle>
            <a:lvl1pPr marL="12801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0060" y="4409441"/>
            <a:ext cx="4242197" cy="7357958"/>
          </a:xfrm>
        </p:spPr>
        <p:txBody>
          <a:bodyPr lIns="128016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7" y="4409441"/>
            <a:ext cx="4243864" cy="735795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73134" y="12160527"/>
            <a:ext cx="487502" cy="512064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72674"/>
            <a:ext cx="8641080" cy="21336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7812" y="2659231"/>
            <a:ext cx="8401050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10430" y="1974291"/>
            <a:ext cx="3936492" cy="17069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1293" y="568960"/>
            <a:ext cx="4128516" cy="1422400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1293" y="2067445"/>
            <a:ext cx="4128516" cy="199136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0030" y="4124960"/>
            <a:ext cx="9099779" cy="7424928"/>
          </a:xfrm>
        </p:spPr>
        <p:txBody>
          <a:bodyPr/>
          <a:lstStyle>
            <a:lvl1pPr marL="409651">
              <a:defRPr sz="4500"/>
            </a:lvl1pPr>
            <a:lvl2pPr marL="832104">
              <a:defRPr sz="3900"/>
            </a:lvl2pPr>
            <a:lvl3pPr marL="1152144">
              <a:defRPr sz="3400"/>
            </a:lvl3pPr>
            <a:lvl4pPr marL="1472184">
              <a:defRPr sz="2800"/>
            </a:lvl4pPr>
            <a:lvl5pPr marL="1766621"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840730" y="12158851"/>
            <a:ext cx="3152394" cy="512064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9070900" y="12158851"/>
            <a:ext cx="487502" cy="51206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80210" y="12158851"/>
            <a:ext cx="4102837" cy="512064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65" y="8818880"/>
            <a:ext cx="5760720" cy="1240467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92465" y="10059348"/>
            <a:ext cx="5760720" cy="170287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20040" y="466413"/>
            <a:ext cx="8961120" cy="810768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5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840730" y="12150141"/>
            <a:ext cx="3152394" cy="512064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9070900" y="12150141"/>
            <a:ext cx="487502" cy="51206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80210" y="12150141"/>
            <a:ext cx="4102837" cy="512064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8578" y="130210"/>
            <a:ext cx="9464041" cy="1249210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60170" y="5974080"/>
            <a:ext cx="6720840" cy="298704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078" y="2705367"/>
            <a:ext cx="9472614" cy="285105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6078" y="2607211"/>
            <a:ext cx="9472614" cy="2250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6078" y="5556412"/>
            <a:ext cx="9472614" cy="2063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2811070"/>
            <a:ext cx="8641080" cy="274404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60120" y="2702560"/>
            <a:ext cx="8161020" cy="853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8578" y="130210"/>
            <a:ext cx="9464041" cy="1249210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1778001"/>
            <a:ext cx="8161020" cy="2542540"/>
          </a:xfrm>
        </p:spPr>
        <p:txBody>
          <a:bodyPr anchor="b" anchorCtr="0"/>
          <a:lstStyle>
            <a:lvl1pPr algn="l">
              <a:buNone/>
              <a:defRPr sz="56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4756151"/>
            <a:ext cx="8161020" cy="2498089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40105" y="11521440"/>
            <a:ext cx="4200525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2883" y="4436749"/>
            <a:ext cx="9464191" cy="1706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2604" y="4370754"/>
            <a:ext cx="9464470" cy="8534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1722" y="4608576"/>
            <a:ext cx="9465352" cy="8534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3619" y="11589715"/>
            <a:ext cx="480060" cy="8534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60120" y="2702560"/>
            <a:ext cx="3936492" cy="853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180648" y="2702560"/>
            <a:ext cx="3936492" cy="853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09693"/>
            <a:ext cx="8161020" cy="2133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2702560"/>
            <a:ext cx="3920490" cy="14224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00650" y="2702560"/>
            <a:ext cx="3920490" cy="1422400"/>
          </a:xfrm>
          <a:noFill/>
          <a:ln w="12700" cap="sq" cmpd="sng" algn="ctr">
            <a:noFill/>
            <a:prstDash val="solid"/>
          </a:ln>
        </p:spPr>
        <p:txBody>
          <a:bodyPr lIns="12801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60120" y="4196080"/>
            <a:ext cx="3920490" cy="725424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200650" y="4196080"/>
            <a:ext cx="3920490" cy="725424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8" y="4180270"/>
            <a:ext cx="6566746" cy="2542540"/>
          </a:xfrm>
        </p:spPr>
        <p:txBody>
          <a:bodyPr anchor="b"/>
          <a:lstStyle>
            <a:lvl1pPr algn="ctr">
              <a:defRPr sz="56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081" y="6953961"/>
            <a:ext cx="6543040" cy="2444421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7208" y="130209"/>
            <a:ext cx="9464041" cy="124943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09693"/>
            <a:ext cx="8161020" cy="2133600"/>
          </a:xfrm>
        </p:spPr>
        <p:txBody>
          <a:bodyPr anchor="b" anchorCtr="0"/>
          <a:lstStyle>
            <a:lvl1pPr algn="l">
              <a:buNone/>
              <a:defRPr sz="56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60120" y="2987040"/>
            <a:ext cx="2000250" cy="8392160"/>
          </a:xfrm>
        </p:spPr>
        <p:txBody>
          <a:bodyPr/>
          <a:lstStyle>
            <a:lvl1pPr marL="0" indent="0">
              <a:buNone/>
              <a:defRPr sz="25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120390" y="2987040"/>
            <a:ext cx="6000750" cy="839216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147693"/>
            <a:ext cx="7680960" cy="974938"/>
          </a:xfrm>
        </p:spPr>
        <p:txBody>
          <a:bodyPr anchor="ctr">
            <a:noAutofit/>
          </a:bodyPr>
          <a:lstStyle>
            <a:lvl1pPr algn="l">
              <a:buNone/>
              <a:defRPr sz="39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0120" y="10165540"/>
            <a:ext cx="7680960" cy="128016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60120" y="11521440"/>
            <a:ext cx="4080510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3619" y="11589715"/>
            <a:ext cx="480060" cy="8534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1722" y="8742636"/>
            <a:ext cx="9457182" cy="1706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1934" y="8680886"/>
            <a:ext cx="9456971" cy="8534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1936" y="8910019"/>
            <a:ext cx="9456969" cy="9110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1724" y="124461"/>
            <a:ext cx="9451967" cy="855218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64"/>
            <a:ext cx="2112264" cy="1092284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0120" y="512662"/>
            <a:ext cx="5840730" cy="1092284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63370" y="3959960"/>
            <a:ext cx="3360420" cy="6725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96612" y="3956051"/>
            <a:ext cx="3360420" cy="6729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765" y="3961649"/>
            <a:ext cx="3086497" cy="153105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3" y="3961647"/>
            <a:ext cx="3091586" cy="153619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63370" y="549615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77408" y="549698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63789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694987" y="1126541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6667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87301" y="1075334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4" y="548712"/>
            <a:ext cx="596223" cy="1059949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4425" y="3770750"/>
            <a:ext cx="3218068" cy="2805669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097005" y="2148521"/>
            <a:ext cx="3171832" cy="8634246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5534" y="6764329"/>
            <a:ext cx="3201336" cy="3920747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58783" y="10986592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285" y="10881292"/>
            <a:ext cx="369873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35179" y="11007665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63789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86667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2311" y="1074769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688009" y="1127317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4" y="548712"/>
            <a:ext cx="596223" cy="1059949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1745" y="3772205"/>
            <a:ext cx="3216402" cy="2799283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143546" y="2253574"/>
            <a:ext cx="3059556" cy="847356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4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9751" y="6759245"/>
            <a:ext cx="3197200" cy="3925824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63233" y="10992314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300" y="10884607"/>
            <a:ext cx="3484995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40194" y="11013386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4" y="1727957"/>
            <a:ext cx="1502410" cy="88926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5" y="2065118"/>
            <a:ext cx="5437718" cy="8218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529" y="810436"/>
            <a:ext cx="8722149" cy="580339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8495" y="3397718"/>
            <a:ext cx="8161020" cy="3413760"/>
          </a:xfrm>
        </p:spPr>
        <p:txBody>
          <a:bodyPr lIns="63994" rIns="63994" bIns="63994"/>
          <a:lstStyle>
            <a:lvl1pPr algn="r">
              <a:defRPr sz="63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58495" y="6878726"/>
            <a:ext cx="8161020" cy="1706880"/>
          </a:xfrm>
        </p:spPr>
        <p:txBody>
          <a:bodyPr lIns="255970" tIns="0"/>
          <a:lstStyle>
            <a:lvl1pPr marL="51192" indent="0" algn="r">
              <a:spcBef>
                <a:spcPts val="0"/>
              </a:spcBef>
              <a:buNone/>
              <a:defRPr sz="2800">
                <a:solidFill>
                  <a:schemeClr val="bg2">
                    <a:shade val="25000"/>
                  </a:schemeClr>
                </a:solidFill>
              </a:defRPr>
            </a:lvl1pPr>
            <a:lvl2pPr marL="639926" indent="0" algn="ctr">
              <a:buNone/>
            </a:lvl2pPr>
            <a:lvl3pPr marL="1279852" indent="0" algn="ctr">
              <a:buNone/>
            </a:lvl3pPr>
            <a:lvl4pPr marL="1919778" indent="0" algn="ctr">
              <a:buNone/>
            </a:lvl4pPr>
            <a:lvl5pPr marL="2559705" indent="0" algn="ctr">
              <a:buNone/>
            </a:lvl5pPr>
            <a:lvl6pPr marL="3199631" indent="0" algn="ctr">
              <a:buNone/>
            </a:lvl6pPr>
            <a:lvl7pPr marL="3839559" indent="0" algn="ctr">
              <a:buNone/>
            </a:lvl7pPr>
            <a:lvl8pPr marL="4479485" indent="0" algn="ctr">
              <a:buNone/>
            </a:lvl8pPr>
            <a:lvl9pPr marL="5119411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66" y="989991"/>
            <a:ext cx="8593074" cy="781751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529" y="810440"/>
            <a:ext cx="8722149" cy="810381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61" y="9200083"/>
            <a:ext cx="8593074" cy="1263091"/>
          </a:xfrm>
        </p:spPr>
        <p:txBody>
          <a:bodyPr lIns="127985" bIns="0" anchor="b"/>
          <a:lstStyle>
            <a:lvl1pPr algn="l">
              <a:buNone/>
              <a:defRPr sz="5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761" y="10499037"/>
            <a:ext cx="8593074" cy="785165"/>
          </a:xfrm>
        </p:spPr>
        <p:txBody>
          <a:bodyPr lIns="166382" tIns="0" anchor="t"/>
          <a:lstStyle>
            <a:lvl1pPr marL="0" marR="51192" indent="0" algn="l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70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3128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585" y="1081618"/>
            <a:ext cx="4128516" cy="1478702"/>
          </a:xfrm>
        </p:spPr>
        <p:txBody>
          <a:bodyPr lIns="204778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84777" y="1081618"/>
            <a:ext cx="4128516" cy="1478702"/>
          </a:xfrm>
        </p:spPr>
        <p:txBody>
          <a:bodyPr lIns="191979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37585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84777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6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71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7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3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9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723" y="995680"/>
            <a:ext cx="3120390" cy="17068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15789" y="2702564"/>
            <a:ext cx="3120390" cy="7851409"/>
          </a:xfrm>
        </p:spPr>
        <p:txBody>
          <a:bodyPr lIns="127985"/>
          <a:lstStyle>
            <a:lvl1pPr marL="25598" marR="25598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99443" y="1736269"/>
            <a:ext cx="4857467" cy="8818884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20843" y="810436"/>
            <a:ext cx="2440835" cy="81076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355838"/>
            <a:ext cx="8641080" cy="1962912"/>
          </a:xfrm>
        </p:spPr>
        <p:txBody>
          <a:bodyPr anchor="t"/>
          <a:lstStyle>
            <a:lvl1pPr algn="l">
              <a:buNone/>
              <a:defRPr sz="5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785848" y="995680"/>
            <a:ext cx="2352294" cy="7861429"/>
          </a:xfrm>
        </p:spPr>
        <p:txBody>
          <a:bodyPr lIns="127985"/>
          <a:lstStyle>
            <a:lvl1pPr marL="63994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2554" y="813434"/>
            <a:ext cx="6221578" cy="81076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8066" y="989991"/>
            <a:ext cx="8593074" cy="78175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995688"/>
            <a:ext cx="2080260" cy="981455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0070" y="995686"/>
            <a:ext cx="6240780" cy="981456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489" y="6946750"/>
            <a:ext cx="5376672" cy="2951480"/>
          </a:xfrm>
        </p:spPr>
        <p:txBody>
          <a:bodyPr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1050" y="12001500"/>
            <a:ext cx="920115" cy="54525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6891" y="2645664"/>
            <a:ext cx="5376672" cy="4301338"/>
          </a:xfrm>
        </p:spPr>
        <p:txBody>
          <a:bodyPr>
            <a:normAutofit/>
          </a:bodyPr>
          <a:lstStyle>
            <a:lvl1pPr>
              <a:defRPr sz="56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764116" y="0"/>
            <a:ext cx="3563456" cy="128016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90036" y="426723"/>
            <a:ext cx="9021128" cy="1991362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88036" y="2423770"/>
            <a:ext cx="9025128" cy="921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930490" y="2613659"/>
            <a:ext cx="5376672" cy="275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6004" y="255066"/>
            <a:ext cx="3492456" cy="12546537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20492" y="5405121"/>
            <a:ext cx="5386020" cy="4978402"/>
          </a:xfrm>
        </p:spPr>
        <p:txBody>
          <a:bodyPr anchor="t">
            <a:normAutofit/>
          </a:bodyPr>
          <a:lstStyle>
            <a:lvl1pPr>
              <a:defRPr kumimoji="0" lang="en-US" sz="5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6" y="2423772"/>
            <a:ext cx="4460558" cy="95122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46606" y="2423772"/>
            <a:ext cx="4460558" cy="9512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1" y="2987045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5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2976372" cy="242377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964733" y="995680"/>
            <a:ext cx="5316429" cy="1064524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5" y="2873248"/>
            <a:ext cx="2976372" cy="8790432"/>
          </a:xfrm>
        </p:spPr>
        <p:txBody>
          <a:bodyPr>
            <a:normAutofit/>
          </a:bodyPr>
          <a:lstStyle>
            <a:lvl1pPr marL="0" indent="0">
              <a:buNone/>
              <a:defRPr lang="en-US" sz="2200" b="0" i="0" kern="1200" cap="none" spc="42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marL="0" lvl="0" indent="0" algn="l" defTabSz="1280006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0447" y="0"/>
            <a:ext cx="6020753" cy="12801600"/>
          </a:xfrm>
        </p:spPr>
        <p:txBody>
          <a:bodyPr anchor="ctr" anchorCtr="0"/>
          <a:lstStyle>
            <a:lvl1pPr marL="0" indent="0" algn="ctr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90035" y="426721"/>
            <a:ext cx="2976372" cy="2418078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88036" y="2867558"/>
            <a:ext cx="2976372" cy="87961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240001" indent="2223">
              <a:buNone/>
              <a:defRPr>
                <a:solidFill>
                  <a:schemeClr val="bg2"/>
                </a:solidFill>
              </a:defRPr>
            </a:lvl2pPr>
            <a:lvl3pPr marL="482226" indent="8889">
              <a:buNone/>
              <a:defRPr>
                <a:solidFill>
                  <a:schemeClr val="bg2"/>
                </a:solidFill>
              </a:defRPr>
            </a:lvl3pPr>
            <a:lvl4pPr marL="722226" indent="4445">
              <a:buNone/>
              <a:defRPr>
                <a:solidFill>
                  <a:schemeClr val="bg2"/>
                </a:solidFill>
              </a:defRPr>
            </a:lvl4pPr>
            <a:lvl5pPr marL="964449" indent="-222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1817" y="0"/>
            <a:ext cx="76810" cy="128016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1025" y="0"/>
            <a:ext cx="1400175" cy="128016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6657"/>
            <a:ext cx="9601200" cy="42672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60323"/>
            <a:ext cx="7120890" cy="1997287"/>
          </a:xfrm>
        </p:spPr>
        <p:txBody>
          <a:bodyPr bIns="0" anchor="b" anchorCtr="0">
            <a:noAutofit/>
          </a:bodyPr>
          <a:lstStyle>
            <a:lvl1pPr>
              <a:defRPr sz="59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551680"/>
            <a:ext cx="7120890" cy="14224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3400" baseline="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520815" y="12339320"/>
            <a:ext cx="1600200" cy="42672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321040" y="12339320"/>
            <a:ext cx="1258824" cy="4267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80060" y="12340742"/>
            <a:ext cx="5880735" cy="426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510188" y="12374880"/>
            <a:ext cx="8091012" cy="42672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2" y="9790855"/>
            <a:ext cx="7280909" cy="2157307"/>
          </a:xfrm>
        </p:spPr>
        <p:txBody>
          <a:bodyPr anchor="t">
            <a:normAutofit/>
          </a:bodyPr>
          <a:lstStyle>
            <a:lvl1pPr algn="r">
              <a:defRPr sz="59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232" y="7680960"/>
            <a:ext cx="7280909" cy="2109893"/>
          </a:xfrm>
        </p:spPr>
        <p:txBody>
          <a:bodyPr anchor="b">
            <a:normAutofit/>
          </a:bodyPr>
          <a:lstStyle>
            <a:lvl1pPr marL="0" indent="0" algn="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2179" cy="128016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520940" y="12339320"/>
            <a:ext cx="1600200" cy="46085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9179814" y="12339320"/>
            <a:ext cx="400050" cy="46085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600200" y="12339320"/>
            <a:ext cx="5840730" cy="462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579" y="0"/>
            <a:ext cx="76810" cy="128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8006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88061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88061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88061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64" indent="0">
              <a:buNone/>
              <a:defRPr sz="2800" b="1"/>
            </a:lvl2pPr>
            <a:lvl3pPr marL="1279727" indent="0">
              <a:buNone/>
              <a:defRPr sz="2500" b="1"/>
            </a:lvl3pPr>
            <a:lvl4pPr marL="1919593" indent="0">
              <a:buNone/>
              <a:defRPr sz="2200" b="1"/>
            </a:lvl4pPr>
            <a:lvl5pPr marL="2559456" indent="0">
              <a:buNone/>
              <a:defRPr sz="2200" b="1"/>
            </a:lvl5pPr>
            <a:lvl6pPr marL="3199322" indent="0">
              <a:buNone/>
              <a:defRPr sz="2200" b="1"/>
            </a:lvl6pPr>
            <a:lvl7pPr marL="3839185" indent="0">
              <a:buNone/>
              <a:defRPr sz="2200" b="1"/>
            </a:lvl7pPr>
            <a:lvl8pPr marL="4479049" indent="0">
              <a:buNone/>
              <a:defRPr sz="2200" b="1"/>
            </a:lvl8pPr>
            <a:lvl9pPr marL="511891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9" y="2865546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64" indent="0">
              <a:buNone/>
              <a:defRPr sz="2800" b="1"/>
            </a:lvl2pPr>
            <a:lvl3pPr marL="1279727" indent="0">
              <a:buNone/>
              <a:defRPr sz="2500" b="1"/>
            </a:lvl3pPr>
            <a:lvl4pPr marL="1919593" indent="0">
              <a:buNone/>
              <a:defRPr sz="2200" b="1"/>
            </a:lvl4pPr>
            <a:lvl5pPr marL="2559456" indent="0">
              <a:buNone/>
              <a:defRPr sz="2200" b="1"/>
            </a:lvl5pPr>
            <a:lvl6pPr marL="3199322" indent="0">
              <a:buNone/>
              <a:defRPr sz="2200" b="1"/>
            </a:lvl6pPr>
            <a:lvl7pPr marL="3839185" indent="0">
              <a:buNone/>
              <a:defRPr sz="2200" b="1"/>
            </a:lvl7pPr>
            <a:lvl8pPr marL="4479049" indent="0">
              <a:buNone/>
              <a:defRPr sz="2200" b="1"/>
            </a:lvl8pPr>
            <a:lvl9pPr marL="511891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9" y="4059768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80060" y="2844800"/>
            <a:ext cx="3520440" cy="170688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5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640580" y="2844800"/>
            <a:ext cx="448056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0061" y="4693918"/>
            <a:ext cx="35204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850490"/>
            <a:ext cx="3523640" cy="1706880"/>
          </a:xfrm>
        </p:spPr>
        <p:txBody>
          <a:bodyPr anchor="b">
            <a:normAutofit/>
          </a:bodyPr>
          <a:lstStyle>
            <a:lvl1pPr algn="l">
              <a:defRPr lang="en-US" sz="2500" b="1" i="0" kern="1200" cap="all" spc="14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80006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84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6981" y="2901696"/>
            <a:ext cx="4483760" cy="757854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693920"/>
            <a:ext cx="35236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640580" y="2844800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0580" y="10522796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1099625"/>
            <a:ext cx="2160270" cy="10335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092403"/>
            <a:ext cx="6320790" cy="10343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129280"/>
            <a:ext cx="4080510" cy="28448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80008"/>
            <a:ext cx="4080510" cy="34078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823271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8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2987042"/>
            <a:ext cx="8161020" cy="6969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6783072"/>
            <a:ext cx="8161020" cy="2542540"/>
          </a:xfrm>
        </p:spPr>
        <p:txBody>
          <a:bodyPr anchor="t"/>
          <a:lstStyle>
            <a:lvl1pPr algn="l">
              <a:defRPr sz="5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982723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823271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8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20090" y="2867560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040630" y="2867560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63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2009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4063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" y="9352285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" y="9283701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10045704"/>
            <a:ext cx="3450430" cy="225361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06" y="9981107"/>
            <a:ext cx="3597543" cy="17634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" y="9352285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" y="9283701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137920"/>
            <a:ext cx="4080510" cy="782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0088" y="2850490"/>
            <a:ext cx="3552444" cy="6144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1137923"/>
            <a:ext cx="4080510" cy="7823198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10489" y="2844800"/>
            <a:ext cx="3550444" cy="6151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680693" y="7112003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680712" y="7274420"/>
            <a:ext cx="3920491" cy="35844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680712" y="7681645"/>
            <a:ext cx="3920491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680710" y="7773552"/>
            <a:ext cx="2064258" cy="341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680710" y="7839201"/>
            <a:ext cx="2064258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680710" y="7396480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745332" y="7580502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6812702"/>
            <a:ext cx="9601200" cy="45578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" y="6860987"/>
            <a:ext cx="9601201" cy="26259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734753" y="6800435"/>
            <a:ext cx="2866448" cy="4637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601200" cy="69098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4483525"/>
            <a:ext cx="8881110" cy="2744047"/>
          </a:xfrm>
        </p:spPr>
        <p:txBody>
          <a:bodyPr anchor="b"/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80060" y="7279884"/>
            <a:ext cx="5200650" cy="3271520"/>
          </a:xfrm>
        </p:spPr>
        <p:txBody>
          <a:bodyPr/>
          <a:lstStyle>
            <a:lvl1pPr marL="89600" indent="0" algn="l">
              <a:buNone/>
              <a:defRPr sz="3400">
                <a:solidFill>
                  <a:schemeClr val="tx2"/>
                </a:solidFill>
              </a:defRPr>
            </a:lvl1pPr>
            <a:lvl2pPr marL="640003" indent="0" algn="ctr">
              <a:buNone/>
            </a:lvl2pPr>
            <a:lvl3pPr marL="1280006" indent="0" algn="ctr">
              <a:buNone/>
            </a:lvl3pPr>
            <a:lvl4pPr marL="1920009" indent="0" algn="ctr">
              <a:buNone/>
            </a:lvl4pPr>
            <a:lvl5pPr marL="2560013" indent="0" algn="ctr">
              <a:buNone/>
            </a:lvl5pPr>
            <a:lvl6pPr marL="3200016" indent="0" algn="ctr">
              <a:buNone/>
            </a:lvl6pPr>
            <a:lvl7pPr marL="3840019" indent="0" algn="ctr">
              <a:buNone/>
            </a:lvl7pPr>
            <a:lvl8pPr marL="4480022" indent="0" algn="ctr">
              <a:buNone/>
            </a:lvl8pPr>
            <a:lvl9pPr marL="512002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040880" y="7851648"/>
            <a:ext cx="1008126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680710" y="7849871"/>
            <a:ext cx="1360170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736092" y="2121"/>
            <a:ext cx="785098" cy="682752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3698243"/>
            <a:ext cx="8161020" cy="2542540"/>
          </a:xfrm>
        </p:spPr>
        <p:txBody>
          <a:bodyPr anchor="b">
            <a:noAutofit/>
          </a:bodyPr>
          <a:lstStyle>
            <a:lvl1pPr algn="l">
              <a:buNone/>
              <a:defRPr sz="60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6285231"/>
            <a:ext cx="8161020" cy="2818129"/>
          </a:xfrm>
        </p:spPr>
        <p:txBody>
          <a:bodyPr anchor="t"/>
          <a:lstStyle>
            <a:lvl1pPr marL="64001" indent="0">
              <a:buNone/>
              <a:defRPr sz="2900" b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4198928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4198928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133600"/>
            <a:ext cx="8801100" cy="1997050"/>
          </a:xfrm>
        </p:spPr>
        <p:txBody>
          <a:bodyPr anchor="ctr"/>
          <a:lstStyle>
            <a:lvl1pPr>
              <a:defRPr sz="56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4190611"/>
            <a:ext cx="4243730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7288" y="4190611"/>
            <a:ext cx="4243864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0050" y="5055902"/>
            <a:ext cx="4243730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4221" y="5055902"/>
            <a:ext cx="4243864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7050"/>
          </a:xfrm>
        </p:spPr>
        <p:txBody>
          <a:bodyPr anchor="ctr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912864" y="1143610"/>
            <a:ext cx="1005127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20690" y="1143610"/>
            <a:ext cx="1392174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83473" y="4241"/>
            <a:ext cx="800100" cy="682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171" y="2057012"/>
            <a:ext cx="3552444" cy="1638605"/>
          </a:xfrm>
        </p:spPr>
        <p:txBody>
          <a:bodyPr anchor="b"/>
          <a:lstStyle>
            <a:lvl1pPr algn="l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21171" y="3753357"/>
            <a:ext cx="3552444" cy="8619744"/>
          </a:xfrm>
        </p:spPr>
        <p:txBody>
          <a:bodyPr/>
          <a:lstStyle>
            <a:lvl1pPr marL="1280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0020" y="1449069"/>
            <a:ext cx="5357470" cy="1092403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457" y="2070435"/>
            <a:ext cx="616143" cy="8739056"/>
          </a:xfrm>
        </p:spPr>
        <p:txBody>
          <a:bodyPr vert="vert270" lIns="64001" tIns="0" rIns="64001" anchor="t"/>
          <a:lstStyle>
            <a:lvl1pPr algn="ctr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855" y="2133600"/>
            <a:ext cx="4800600" cy="8534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2865" y="6112044"/>
            <a:ext cx="2720340" cy="4697446"/>
          </a:xfrm>
        </p:spPr>
        <p:txBody>
          <a:bodyPr lIns="0" tIns="0" rIns="64001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0890" y="2133600"/>
            <a:ext cx="2000250" cy="102412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133600"/>
            <a:ext cx="6560820" cy="102412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132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75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4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700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4" y="2678858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864" indent="0">
              <a:buNone/>
              <a:defRPr sz="1700"/>
            </a:lvl2pPr>
            <a:lvl3pPr marL="1279727" indent="0">
              <a:buNone/>
              <a:defRPr sz="1400"/>
            </a:lvl3pPr>
            <a:lvl4pPr marL="1919593" indent="0">
              <a:buNone/>
              <a:defRPr sz="1300"/>
            </a:lvl4pPr>
            <a:lvl5pPr marL="2559456" indent="0">
              <a:buNone/>
              <a:defRPr sz="1300"/>
            </a:lvl5pPr>
            <a:lvl6pPr marL="3199322" indent="0">
              <a:buNone/>
              <a:defRPr sz="1300"/>
            </a:lvl6pPr>
            <a:lvl7pPr marL="3839185" indent="0">
              <a:buNone/>
              <a:defRPr sz="1300"/>
            </a:lvl7pPr>
            <a:lvl8pPr marL="4479049" indent="0">
              <a:buNone/>
              <a:defRPr sz="1300"/>
            </a:lvl8pPr>
            <a:lvl9pPr marL="511891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2335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5108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8134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226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0148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3745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894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1147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8706408"/>
            <a:ext cx="960864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20090" y="3271523"/>
            <a:ext cx="8161020" cy="3415554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20090" y="6741667"/>
            <a:ext cx="8161020" cy="2239447"/>
          </a:xfrm>
        </p:spPr>
        <p:txBody>
          <a:bodyPr lIns="64008" rIns="64008"/>
          <a:lstStyle>
            <a:lvl1pPr marL="0" marR="89611" indent="0" algn="r">
              <a:buNone/>
              <a:defRPr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953" y="9245600"/>
            <a:ext cx="9605153" cy="356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3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3" y="1143849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864" indent="0">
              <a:buNone/>
              <a:defRPr sz="3900"/>
            </a:lvl2pPr>
            <a:lvl3pPr marL="1279727" indent="0">
              <a:buNone/>
              <a:defRPr sz="3400"/>
            </a:lvl3pPr>
            <a:lvl4pPr marL="1919593" indent="0">
              <a:buNone/>
              <a:defRPr sz="2800"/>
            </a:lvl4pPr>
            <a:lvl5pPr marL="2559456" indent="0">
              <a:buNone/>
              <a:defRPr sz="2800"/>
            </a:lvl5pPr>
            <a:lvl6pPr marL="3199322" indent="0">
              <a:buNone/>
              <a:defRPr sz="2800"/>
            </a:lvl6pPr>
            <a:lvl7pPr marL="3839185" indent="0">
              <a:buNone/>
              <a:defRPr sz="2800"/>
            </a:lvl7pPr>
            <a:lvl8pPr marL="4479049" indent="0">
              <a:buNone/>
              <a:defRPr sz="2800"/>
            </a:lvl8pPr>
            <a:lvl9pPr marL="5118912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3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39864" indent="0">
              <a:buNone/>
              <a:defRPr sz="1700"/>
            </a:lvl2pPr>
            <a:lvl3pPr marL="1279727" indent="0">
              <a:buNone/>
              <a:defRPr sz="1400"/>
            </a:lvl3pPr>
            <a:lvl4pPr marL="1919593" indent="0">
              <a:buNone/>
              <a:defRPr sz="1300"/>
            </a:lvl4pPr>
            <a:lvl5pPr marL="2559456" indent="0">
              <a:buNone/>
              <a:defRPr sz="1300"/>
            </a:lvl5pPr>
            <a:lvl6pPr marL="3199322" indent="0">
              <a:buNone/>
              <a:defRPr sz="1300"/>
            </a:lvl6pPr>
            <a:lvl7pPr marL="3839185" indent="0">
              <a:buNone/>
              <a:defRPr sz="1300"/>
            </a:lvl7pPr>
            <a:lvl8pPr marL="4479049" indent="0">
              <a:buNone/>
              <a:defRPr sz="1300"/>
            </a:lvl8pPr>
            <a:lvl9pPr marL="511891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95" y="1978129"/>
            <a:ext cx="8161020" cy="3413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8849" y="5472529"/>
            <a:ext cx="4800600" cy="2715791"/>
          </a:xfrm>
        </p:spPr>
        <p:txBody>
          <a:bodyPr lIns="128016" rIns="128016" anchor="t"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818514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622777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8641080" cy="2133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10099040"/>
            <a:ext cx="4242197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7278" y="10099040"/>
            <a:ext cx="4243864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80060" y="2696016"/>
            <a:ext cx="4242197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7" y="2696016"/>
            <a:ext cx="4243864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103360"/>
            <a:ext cx="7855865" cy="8534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0580" y="9996190"/>
            <a:ext cx="4173322" cy="1706880"/>
          </a:xfrm>
        </p:spPr>
        <p:txBody>
          <a:bodyPr/>
          <a:lstStyle>
            <a:lvl1pPr marL="0" indent="0" algn="r">
              <a:buNone/>
              <a:defRPr sz="22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60120" y="512064"/>
            <a:ext cx="7853782" cy="85344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63384" y="11961495"/>
            <a:ext cx="2016252" cy="68275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8294" y="10161017"/>
            <a:ext cx="7520940" cy="1210033"/>
          </a:xfrm>
          <a:noFill/>
        </p:spPr>
        <p:txBody>
          <a:bodyPr lIns="128016" tIns="0" rIns="128016" anchor="t"/>
          <a:lstStyle>
            <a:lvl1pPr marL="0" marR="25603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0030" y="354607"/>
            <a:ext cx="9121140" cy="81930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99076" y="11961496"/>
            <a:ext cx="2468215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" y="9081561"/>
            <a:ext cx="8479204" cy="105032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24237" y="11097214"/>
            <a:ext cx="5187655" cy="17193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10003" y="11086154"/>
            <a:ext cx="3874974" cy="1742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097318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901581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765148"/>
            <a:ext cx="8641080" cy="81873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213" y="512662"/>
            <a:ext cx="1866344" cy="1043982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63"/>
            <a:ext cx="6640830" cy="104398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7973" tIns="63987" rIns="127973" bIns="639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5"/>
            <a:ext cx="8641080" cy="8448464"/>
          </a:xfrm>
          <a:prstGeom prst="rect">
            <a:avLst/>
          </a:prstGeom>
        </p:spPr>
        <p:txBody>
          <a:bodyPr vert="horz" lIns="127973" tIns="63987" rIns="127973" bIns="639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93"/>
            <a:ext cx="22402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93"/>
            <a:ext cx="30403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93"/>
            <a:ext cx="22402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727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98" indent="-479898" algn="l" defTabSz="1279727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80" indent="-399916" algn="l" defTabSz="12797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60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524" indent="-319932" algn="l" defTabSz="12797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87" indent="-319932" algn="l" defTabSz="12797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251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114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980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845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64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27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93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456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322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185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049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912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40080" y="426720"/>
            <a:ext cx="8561070" cy="184912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43280" y="2987040"/>
            <a:ext cx="8561070" cy="8449056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11663681"/>
            <a:ext cx="2800350" cy="681567"/>
          </a:xfrm>
          <a:prstGeom prst="rect">
            <a:avLst/>
          </a:prstGeom>
        </p:spPr>
        <p:txBody>
          <a:bodyPr vert="horz" lIns="128016" tIns="64008" rIns="128016" bIns="64008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40081" y="11663319"/>
            <a:ext cx="5692137" cy="681567"/>
          </a:xfrm>
          <a:prstGeom prst="rect">
            <a:avLst/>
          </a:prstGeom>
        </p:spPr>
        <p:txBody>
          <a:bodyPr vert="horz" lIns="128016" tIns="64008" rIns="128016" bIns="64008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304288"/>
            <a:ext cx="9601200" cy="59740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89632"/>
            <a:ext cx="560070" cy="426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0077" y="2389632"/>
            <a:ext cx="8981123" cy="426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2374815"/>
            <a:ext cx="560070" cy="456355"/>
          </a:xfrm>
          <a:prstGeom prst="rect">
            <a:avLst/>
          </a:prstGeom>
        </p:spPr>
        <p:txBody>
          <a:bodyPr vert="horz" lIns="128016" tIns="64008" rIns="128016" bIns="64008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6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8056" indent="-448056" algn="l" rtl="0" eaLnBrk="1" latinLnBrk="0" hangingPunct="1">
        <a:spcBef>
          <a:spcPts val="98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84048" algn="l" rtl="0" eaLnBrk="1" latinLnBrk="0" hangingPunct="1">
        <a:spcBef>
          <a:spcPts val="770"/>
        </a:spcBef>
        <a:buClr>
          <a:schemeClr val="accent1"/>
        </a:buClr>
        <a:buSzPct val="70000"/>
        <a:buFont typeface="Wingdings 2"/>
        <a:buChar char="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20040" algn="l" rtl="0" eaLnBrk="1" latinLnBrk="0" hangingPunct="1">
        <a:spcBef>
          <a:spcPts val="700"/>
        </a:spcBef>
        <a:buClr>
          <a:schemeClr val="accent2"/>
        </a:buClr>
        <a:buSzPct val="7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320040" algn="l" rtl="0" eaLnBrk="1" latinLnBrk="0" hangingPunct="1">
        <a:spcBef>
          <a:spcPts val="560"/>
        </a:spcBef>
        <a:buClr>
          <a:schemeClr val="accent3"/>
        </a:buClr>
        <a:buSzPct val="7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indent="-320040" algn="l" rtl="0" eaLnBrk="1" latinLnBrk="0" hangingPunct="1">
        <a:spcBef>
          <a:spcPts val="560"/>
        </a:spcBef>
        <a:buClr>
          <a:schemeClr val="accent4"/>
        </a:buClr>
        <a:buSzPct val="6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44368" indent="-32004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8416" indent="-32004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12464" indent="-32004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6512" indent="-32004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2680337"/>
            <a:ext cx="9601200" cy="8534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9601199" cy="267630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284480"/>
            <a:ext cx="8641080" cy="2335316"/>
          </a:xfrm>
          <a:prstGeom prst="rect">
            <a:avLst/>
          </a:prstGeom>
        </p:spPr>
        <p:txBody>
          <a:bodyPr vert="horz" lIns="128016" tIns="64008" rIns="64008" bIns="64008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3313691"/>
            <a:ext cx="8641080" cy="8634470"/>
          </a:xfrm>
          <a:prstGeom prst="rect">
            <a:avLst/>
          </a:prstGeom>
        </p:spPr>
        <p:txBody>
          <a:bodyPr vert="horz" lIns="76810" tIns="128016" rIns="128016" bIns="64008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2090398"/>
            <a:ext cx="2240280" cy="512064"/>
          </a:xfrm>
          <a:prstGeom prst="rect">
            <a:avLst/>
          </a:prstGeom>
        </p:spPr>
        <p:txBody>
          <a:bodyPr vert="horz" lIns="153619" tIns="64008" rIns="64008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72626" y="12090398"/>
            <a:ext cx="5783105" cy="512064"/>
          </a:xfrm>
          <a:prstGeom prst="rect">
            <a:avLst/>
          </a:prstGeom>
        </p:spPr>
        <p:txBody>
          <a:bodyPr vert="horz" lIns="64008" tIns="64008" rIns="64008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4616" y="12090398"/>
            <a:ext cx="770557" cy="512064"/>
          </a:xfrm>
          <a:prstGeom prst="rect">
            <a:avLst/>
          </a:prstGeom>
        </p:spPr>
        <p:txBody>
          <a:bodyPr vert="horz" lIns="128016" tIns="64008" rIns="128016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614477" indent="-448056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24128" indent="-38404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395374" indent="-32004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613" indent="-256032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50" indent="-256032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278685" indent="-25603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5603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25603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3590" indent="-25603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2822" y="274559"/>
            <a:ext cx="9251388" cy="1225539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360170" y="11948160"/>
            <a:ext cx="4422877" cy="512064"/>
          </a:xfrm>
          <a:prstGeom prst="rect">
            <a:avLst/>
          </a:prstGeom>
        </p:spPr>
        <p:txBody>
          <a:bodyPr lIns="128016" tIns="64008" rIns="128016" bIns="64008"/>
          <a:lstStyle>
            <a:lvl1pPr algn="r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840730" y="11948160"/>
            <a:ext cx="3152394" cy="512064"/>
          </a:xfrm>
          <a:prstGeom prst="rect">
            <a:avLst/>
          </a:prstGeom>
        </p:spPr>
        <p:txBody>
          <a:bodyPr lIns="128016" tIns="64008" rIns="128016" bIns="64008"/>
          <a:lstStyle>
            <a:lvl1pPr algn="l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070900" y="12160527"/>
            <a:ext cx="487502" cy="512064"/>
          </a:xfrm>
          <a:prstGeom prst="rect">
            <a:avLst/>
          </a:prstGeom>
        </p:spPr>
        <p:txBody>
          <a:bodyPr lIns="128016" tIns="64008" rIns="128016" bIns="64008" anchor="ctr"/>
          <a:lstStyle>
            <a:lvl1pPr algn="r" eaLnBrk="1" latinLnBrk="0" hangingPunct="1">
              <a:defRPr kumimoji="0" sz="22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80060" y="473267"/>
            <a:ext cx="8641080" cy="2133600"/>
          </a:xfrm>
          <a:prstGeom prst="rect">
            <a:avLst/>
          </a:prstGeom>
        </p:spPr>
        <p:txBody>
          <a:bodyPr lIns="128016" tIns="64008" rIns="128016" bIns="64008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80060" y="3072976"/>
            <a:ext cx="8641080" cy="8449056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76810" algn="r" rtl="0" eaLnBrk="1" latinLnBrk="0" hangingPunct="1">
        <a:spcBef>
          <a:spcPct val="0"/>
        </a:spcBef>
        <a:buNone/>
        <a:defRPr kumimoji="0" sz="64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8940" indent="-40894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20040" algn="l" rtl="0" eaLnBrk="1" latinLnBrk="0" hangingPunct="1">
        <a:spcBef>
          <a:spcPts val="560"/>
        </a:spcBef>
        <a:buClr>
          <a:schemeClr val="accent2"/>
        </a:buClr>
        <a:buSzPct val="90000"/>
        <a:buFontTx/>
        <a:buChar char="•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indent="-268834" algn="l" rtl="0" eaLnBrk="1" latinLnBrk="0" hangingPunct="1">
        <a:spcBef>
          <a:spcPts val="560"/>
        </a:spcBef>
        <a:buClr>
          <a:schemeClr val="accent3"/>
        </a:buClr>
        <a:buSzPct val="100000"/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76" indent="-256032" algn="l" rtl="0" eaLnBrk="1" latinLnBrk="0" hangingPunct="1">
        <a:spcBef>
          <a:spcPts val="560"/>
        </a:spcBef>
        <a:buClr>
          <a:schemeClr val="accent3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208" indent="-256032" algn="l" rtl="0" eaLnBrk="1" latinLnBrk="0" hangingPunct="1">
        <a:spcBef>
          <a:spcPts val="560"/>
        </a:spcBef>
        <a:buClr>
          <a:schemeClr val="accent3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indent="-243230" algn="l" rtl="0" eaLnBrk="1" latinLnBrk="0" hangingPunct="1">
        <a:spcBef>
          <a:spcPts val="560"/>
        </a:spcBef>
        <a:buClr>
          <a:schemeClr val="accent4"/>
        </a:buClr>
        <a:buFont typeface="Wingdings 2"/>
        <a:buChar char="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6272" indent="-243230" algn="l" rtl="0" eaLnBrk="1" latinLnBrk="0" hangingPunct="1">
        <a:spcBef>
          <a:spcPts val="560"/>
        </a:spcBef>
        <a:buClr>
          <a:schemeClr val="accent4"/>
        </a:buClr>
        <a:buFont typeface="Wingdings 2"/>
        <a:buChar char="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2304" indent="-243230" algn="l" rtl="0" eaLnBrk="1" latinLnBrk="0" hangingPunct="1">
        <a:spcBef>
          <a:spcPts val="560"/>
        </a:spcBef>
        <a:buClr>
          <a:schemeClr val="accent4"/>
        </a:buClr>
        <a:buFont typeface="Wingdings 2"/>
        <a:buChar char="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88336" indent="-243230" algn="l" rtl="0" eaLnBrk="1" latinLnBrk="0" hangingPunct="1">
        <a:spcBef>
          <a:spcPts val="560"/>
        </a:spcBef>
        <a:buClr>
          <a:schemeClr val="accent4"/>
        </a:buClr>
        <a:buFont typeface="Wingdings 2"/>
        <a:buChar char="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7208" y="130209"/>
            <a:ext cx="9464041" cy="124943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60120" y="512658"/>
            <a:ext cx="8161020" cy="2133600"/>
          </a:xfrm>
          <a:prstGeom prst="rect">
            <a:avLst/>
          </a:prstGeom>
        </p:spPr>
        <p:txBody>
          <a:bodyPr lIns="128016" tIns="64008" rIns="128016" bIns="128016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60120" y="2702560"/>
            <a:ext cx="8161020" cy="853440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80810" y="11557000"/>
            <a:ext cx="2600325" cy="88900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60120" y="11521440"/>
            <a:ext cx="4160520" cy="853440"/>
          </a:xfrm>
          <a:prstGeom prst="rect">
            <a:avLst/>
          </a:prstGeom>
        </p:spPr>
        <p:txBody>
          <a:bodyPr lIns="128016" tIns="64008" rIns="128016" bIns="64008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3619" y="11592560"/>
            <a:ext cx="480060" cy="8534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ts val="812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0040" algn="l" rtl="0" eaLnBrk="1" latinLnBrk="0" hangingPunct="1">
        <a:spcBef>
          <a:spcPts val="518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20040" algn="l" rtl="0" eaLnBrk="1" latinLnBrk="0" hangingPunct="1">
        <a:spcBef>
          <a:spcPts val="518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518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indent="-320040" algn="l" rtl="0" eaLnBrk="1" latinLnBrk="0" hangingPunct="1">
        <a:spcBef>
          <a:spcPts val="518"/>
        </a:spcBef>
        <a:buClr>
          <a:schemeClr val="accent3"/>
        </a:buClr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88336" indent="-320040" algn="l" rtl="0" eaLnBrk="1" latinLnBrk="0" hangingPunct="1">
        <a:spcBef>
          <a:spcPts val="518"/>
        </a:spcBef>
        <a:buClr>
          <a:schemeClr val="accent2"/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320040" algn="l" rtl="0" eaLnBrk="1" latinLnBrk="0" hangingPunct="1">
        <a:spcBef>
          <a:spcPts val="518"/>
        </a:spcBef>
        <a:buClr>
          <a:schemeClr val="accent1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indent="-320040" algn="l" rtl="0" eaLnBrk="1" latinLnBrk="0" hangingPunct="1">
        <a:spcBef>
          <a:spcPts val="518"/>
        </a:spcBef>
        <a:buClr>
          <a:schemeClr val="accent2">
            <a:tint val="60000"/>
          </a:schemeClr>
        </a:buClr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0085" y="11329416"/>
            <a:ext cx="831704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8096" y="1073912"/>
            <a:ext cx="8081010" cy="1066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8096" y="1075334"/>
            <a:ext cx="8081010" cy="10668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70930" y="509770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289337" y="788067"/>
            <a:ext cx="1058266" cy="59527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777" y="1526158"/>
            <a:ext cx="7313507" cy="2244639"/>
          </a:xfrm>
          <a:prstGeom prst="rect">
            <a:avLst/>
          </a:prstGeom>
        </p:spPr>
        <p:txBody>
          <a:bodyPr vert="horz" lIns="127985" tIns="63994" rIns="127985" bIns="639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5" y="3955946"/>
            <a:ext cx="6506225" cy="6727116"/>
          </a:xfrm>
          <a:prstGeom prst="rect">
            <a:avLst/>
          </a:prstGeom>
        </p:spPr>
        <p:txBody>
          <a:bodyPr vert="horz" lIns="127985" tIns="63994" rIns="127985" bIns="63994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7320" y="10843755"/>
            <a:ext cx="1274512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1" y="10843755"/>
            <a:ext cx="5817197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l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715" y="10843755"/>
            <a:ext cx="581724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798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3956" indent="-383956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95896" indent="-383956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793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735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677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18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559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500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529" y="810436"/>
            <a:ext cx="8722149" cy="102412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28066" y="9306435"/>
            <a:ext cx="8593074" cy="1962912"/>
          </a:xfrm>
          <a:prstGeom prst="rect">
            <a:avLst/>
          </a:prstGeom>
        </p:spPr>
        <p:txBody>
          <a:bodyPr vert="horz" lIns="127985" tIns="63994" rIns="127985" bIns="63994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8066" y="989991"/>
            <a:ext cx="8593074" cy="7817510"/>
          </a:xfrm>
          <a:prstGeom prst="rect">
            <a:avLst/>
          </a:prstGeom>
        </p:spPr>
        <p:txBody>
          <a:bodyPr vert="horz" lIns="255970" tIns="127985" rIns="127985" bIns="6399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965144" y="11408838"/>
            <a:ext cx="240030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365444" y="11408838"/>
            <a:ext cx="240030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65744" y="11408838"/>
            <a:ext cx="48006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1157" indent="-371157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 2"/>
        <a:buChar char=""/>
        <a:defRPr kumimoji="0" sz="39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7911" indent="-281568" algn="l" rtl="0" eaLnBrk="1" latinLnBrk="0" hangingPunct="1">
        <a:spcBef>
          <a:spcPts val="350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674" indent="-255970" algn="l" rtl="0" eaLnBrk="1" latinLnBrk="0" hangingPunct="1">
        <a:spcBef>
          <a:spcPts val="3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435" indent="-255970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793" indent="-255970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160" indent="-255970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80526" indent="-255970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2" indent="-255970" algn="l" rtl="0" eaLnBrk="1" latinLnBrk="0" hangingPunct="1">
        <a:spcBef>
          <a:spcPts val="36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07654" indent="-255970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36" y="2418083"/>
            <a:ext cx="9021128" cy="921003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036" y="12001500"/>
            <a:ext cx="2240280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0492" y="12001500"/>
            <a:ext cx="4290536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050" y="12001500"/>
            <a:ext cx="920115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r">
              <a:defRPr sz="22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80006" rtl="0" eaLnBrk="1" latinLnBrk="0" hangingPunct="1">
        <a:spcBef>
          <a:spcPts val="560"/>
        </a:spcBef>
        <a:buNone/>
        <a:defRPr sz="50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240001" indent="-243201" algn="l" defTabSz="1280006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3100" b="0" i="0" kern="1200" cap="none" spc="42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48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72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964449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1204451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472008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009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1984010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011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1849120"/>
            <a:ext cx="8641080" cy="1706880"/>
          </a:xfrm>
          <a:prstGeom prst="rect">
            <a:avLst/>
          </a:prstGeom>
        </p:spPr>
        <p:txBody>
          <a:bodyPr vert="horz" lIns="0" tIns="64001" rIns="0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1"/>
            <a:ext cx="8641080" cy="7737264"/>
          </a:xfrm>
          <a:prstGeom prst="rect">
            <a:avLst/>
          </a:prstGeom>
        </p:spPr>
        <p:txBody>
          <a:bodyPr vert="horz" lIns="0" tIns="64001" rIns="0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0940" y="12339320"/>
            <a:ext cx="160020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12339320"/>
            <a:ext cx="696087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814" y="12339320"/>
            <a:ext cx="40005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80006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03" indent="-480003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0" y="512658"/>
            <a:ext cx="8161020" cy="2133600"/>
          </a:xfrm>
          <a:prstGeom prst="rect">
            <a:avLst/>
          </a:prstGeom>
        </p:spPr>
        <p:txBody>
          <a:bodyPr vert="horz" lIns="0" tIns="64001" rIns="0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987041"/>
            <a:ext cx="8161020" cy="8448464"/>
          </a:xfrm>
          <a:prstGeom prst="rect">
            <a:avLst/>
          </a:prstGeom>
        </p:spPr>
        <p:txBody>
          <a:bodyPr vert="horz" lIns="0" tIns="64001" rIns="0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40" y="11977796"/>
            <a:ext cx="208026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r">
              <a:defRPr lang="en-US" sz="1300" kern="1200" cap="all" spc="154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" y="11977796"/>
            <a:ext cx="304038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l">
              <a:defRPr sz="1300" cap="all" spc="154" baseline="0">
                <a:solidFill>
                  <a:srgbClr val="4D4D4D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1110" y="11977796"/>
            <a:ext cx="48006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r">
              <a:defRPr sz="15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280006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03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684730"/>
            <a:ext cx="9601200" cy="157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601200" cy="57990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575449"/>
            <a:ext cx="9601201" cy="1706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680693" y="672462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680712" y="821545"/>
            <a:ext cx="3920491" cy="3360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677706" y="928674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742328" y="1099360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539214" y="-3735"/>
            <a:ext cx="60507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496705" y="-3735"/>
            <a:ext cx="28804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476701" y="-3735"/>
            <a:ext cx="9601" cy="116067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424194" y="-3735"/>
            <a:ext cx="28804" cy="116067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361462" y="709"/>
            <a:ext cx="57607" cy="1092403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317150" y="709"/>
            <a:ext cx="9601" cy="1092403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1360"/>
          </a:xfrm>
          <a:prstGeom prst="rect">
            <a:avLst/>
          </a:prstGeom>
        </p:spPr>
        <p:txBody>
          <a:bodyPr vert="horz" lIns="128001" tIns="64001" rIns="128001" bIns="6400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80060" y="4198925"/>
            <a:ext cx="8641080" cy="8073542"/>
          </a:xfrm>
          <a:prstGeom prst="rect">
            <a:avLst/>
          </a:prstGeom>
        </p:spPr>
        <p:txBody>
          <a:bodyPr vert="horz" lIns="128001" tIns="64001" rIns="128001" bIns="6400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15864" y="1143610"/>
            <a:ext cx="1005127" cy="853440"/>
          </a:xfrm>
          <a:prstGeom prst="rect">
            <a:avLst/>
          </a:prstGeom>
        </p:spPr>
        <p:txBody>
          <a:bodyPr vert="horz" lIns="128001" tIns="64001" rIns="128001" bIns="64001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520690" y="1143610"/>
            <a:ext cx="1392174" cy="853440"/>
          </a:xfrm>
          <a:prstGeom prst="rect">
            <a:avLst/>
          </a:prstGeom>
        </p:spPr>
        <p:txBody>
          <a:bodyPr vert="horz" lIns="128001" tIns="64001" rIns="128001" bIns="64001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3473" y="4241"/>
            <a:ext cx="800100" cy="682752"/>
          </a:xfrm>
          <a:prstGeom prst="rect">
            <a:avLst/>
          </a:prstGeom>
        </p:spPr>
        <p:txBody>
          <a:bodyPr vert="horz" lIns="128001" tIns="64001" rIns="128001" bIns="64001" anchor="b"/>
          <a:lstStyle>
            <a:lvl1pPr algn="r" eaLnBrk="1" latinLnBrk="0" hangingPunct="1">
              <a:defRPr kumimoji="0" sz="25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2002" indent="-358401" algn="l" rtl="0" eaLnBrk="1" latinLnBrk="0" hangingPunct="1">
        <a:spcBef>
          <a:spcPts val="420"/>
        </a:spcBef>
        <a:buClr>
          <a:schemeClr val="accent3"/>
        </a:buClr>
        <a:buFont typeface="Georgia"/>
        <a:buChar char="•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1605" indent="-345601" algn="l" rtl="0" eaLnBrk="1" latinLnBrk="0" hangingPunct="1">
        <a:spcBef>
          <a:spcPts val="420"/>
        </a:spcBef>
        <a:buClr>
          <a:schemeClr val="accent2"/>
        </a:buClr>
        <a:buFont typeface="Georgia"/>
        <a:buChar char="▫"/>
        <a:defRPr kumimoji="0" sz="3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92806" indent="-307201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51208" indent="-281602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5609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52811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60013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614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6015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26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24237" y="11097214"/>
            <a:ext cx="5187655" cy="17193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10003" y="11086154"/>
            <a:ext cx="3874974" cy="1742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80060" y="2765147"/>
            <a:ext cx="8641080" cy="8448464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063384" y="11961495"/>
            <a:ext cx="2016252" cy="682752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599076" y="11961496"/>
            <a:ext cx="2468215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079636" y="11961496"/>
            <a:ext cx="384048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58445" algn="l" rtl="0" eaLnBrk="1" latinLnBrk="0" hangingPunct="1">
        <a:spcBef>
          <a:spcPts val="56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0509" indent="-320040" algn="l" rtl="0" eaLnBrk="1" latinLnBrk="0" hangingPunct="1">
        <a:spcBef>
          <a:spcPts val="454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350" indent="-320040" algn="l" rtl="0" eaLnBrk="1" latinLnBrk="0" hangingPunct="1">
        <a:spcBef>
          <a:spcPts val="490"/>
        </a:spcBef>
        <a:buClr>
          <a:schemeClr val="accent2"/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1967" y="-583975"/>
            <a:ext cx="10369152" cy="2232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СКАЖИ РАБСТВУ – </a:t>
            </a:r>
            <a:r>
              <a:rPr lang="uk-UA" dirty="0" smtClean="0">
                <a:solidFill>
                  <a:srgbClr val="FF0000"/>
                </a:solidFill>
              </a:rPr>
              <a:t>НІ!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23" y="11877478"/>
            <a:ext cx="9505056" cy="86409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БУДЬТЕ ОБАЧНІ ТА ОБЕРЕЖНІ!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6744"/>
            <a:ext cx="4800600" cy="477031"/>
          </a:xfrm>
          <a:prstGeom prst="rect">
            <a:avLst/>
          </a:prstGeom>
        </p:spPr>
        <p:txBody>
          <a:bodyPr lIns="91417" tIns="45709" rIns="91417" bIns="45709">
            <a:spAutoFit/>
          </a:bodyPr>
          <a:lstStyle/>
          <a:p>
            <a:r>
              <a:rPr lang="ru-RU" dirty="0" smtClean="0"/>
              <a:t>Ба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120" y="8056986"/>
            <a:ext cx="7914198" cy="30931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uk-UA" sz="2700" b="1" dirty="0">
                <a:solidFill>
                  <a:schemeClr val="bg1"/>
                </a:solidFill>
                <a:latin typeface="Arial Black" pitchFamily="34" charset="0"/>
              </a:rPr>
              <a:t>Форми торгівлі людьми:</a:t>
            </a:r>
            <a:endParaRPr lang="ru-RU" sz="27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Секс-індустрія;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Примусова праця на виробництві, у ресторанах та на сільськогосподарських роботах;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Домашня праця у рабських умовах;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Торгівля органами;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Залучення у збройні конфлікти.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185" y="1233161"/>
            <a:ext cx="7674131" cy="678646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sz="2900" b="1" dirty="0">
                <a:solidFill>
                  <a:schemeClr val="bg2"/>
                </a:solidFill>
                <a:latin typeface="Arial Black" pitchFamily="34" charset="0"/>
              </a:rPr>
              <a:t>Бажаєте виїхати за кордон? Запам’ятайте такі поради: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Закордонний паспорт, візу та проїзні документи оформлюйте і сплачуйте ці послуги самостійно;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 метою працевлаштування за кордоном має бути укладений трудовий договір;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Для виїзду за кордон для легального працевлаштування необхідно отримати візу;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Термін перебування на території іноземної держави вказаний у візі;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За жодних обставин нікому не довіряйте документів, які засвідчують вашу особу;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Тримайте при собі копії </a:t>
            </a:r>
            <a:r>
              <a:rPr lang="ru-RU" sz="2900" b="1" dirty="0">
                <a:solidFill>
                  <a:schemeClr val="bg2"/>
                </a:solidFill>
              </a:rPr>
              <a:t>національного та закордонного паспортів.</a:t>
            </a:r>
          </a:p>
        </p:txBody>
      </p:sp>
    </p:spTree>
    <p:extLst>
      <p:ext uri="{BB962C8B-B14F-4D97-AF65-F5344CB8AC3E}">
        <p14:creationId xmlns:p14="http://schemas.microsoft.com/office/powerpoint/2010/main" xmlns="" val="10799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4416" y="0"/>
            <a:ext cx="6456784" cy="2584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Залежно від місця проживання “покупця” можна виділити два види торгівлі людьми:</a:t>
            </a:r>
          </a:p>
        </p:txBody>
      </p:sp>
      <p:pic>
        <p:nvPicPr>
          <p:cNvPr id="14" name="Рисунок 13" descr="162123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16" r="23732"/>
          <a:stretch>
            <a:fillRect/>
          </a:stretch>
        </p:blipFill>
        <p:spPr>
          <a:xfrm>
            <a:off x="3144416" y="2944415"/>
            <a:ext cx="6456783" cy="9857185"/>
          </a:xfrm>
          <a:effectLst>
            <a:softEdge rad="317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2576464"/>
            <a:ext cx="3144416" cy="102251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Внутрішньодер-жавна (продаж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чи інша оплата передача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людини);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міждержавна або транснаціональна (здійснення стосовно людини будь-якої незаконної угоди, пов’язаної із законним чи незаконним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переміщенням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 її згодою або без згоди через державний кордон України з визначеною в ст.149 метою).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186" y="2800400"/>
            <a:ext cx="7827289" cy="2160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Browallia New" pitchFamily="34" charset="-34"/>
              </a:rPr>
              <a:t>Причини сучасної торгівлі людьми</a:t>
            </a:r>
            <a:br>
              <a:rPr lang="ru-RU" b="1" dirty="0">
                <a:cs typeface="Browallia New" pitchFamily="34" charset="-34"/>
              </a:rPr>
            </a:br>
            <a:r>
              <a:rPr lang="ru-RU" b="1" dirty="0" smtClean="0">
                <a:cs typeface="Browallia New" pitchFamily="34" charset="-34"/>
              </a:rPr>
              <a:t/>
            </a:r>
            <a:br>
              <a:rPr lang="ru-RU" b="1" dirty="0" smtClean="0">
                <a:cs typeface="Browallia New" pitchFamily="34" charset="-34"/>
              </a:rPr>
            </a:br>
            <a:endParaRPr lang="ru-RU" b="1" dirty="0">
              <a:cs typeface="Browallia New" pitchFamily="34" charset="-34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3442368"/>
              </p:ext>
            </p:extLst>
          </p:nvPr>
        </p:nvGraphicFramePr>
        <p:xfrm>
          <a:off x="1632250" y="3232450"/>
          <a:ext cx="6506225" cy="687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18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9" r="6059"/>
          <a:stretch>
            <a:fillRect/>
          </a:stretch>
        </p:blipFill>
        <p:spPr>
          <a:xfrm>
            <a:off x="192088" y="1888932"/>
            <a:ext cx="5835219" cy="5382810"/>
          </a:xfrm>
          <a:effectLst>
            <a:softEdge rad="317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971" y="208112"/>
            <a:ext cx="9289033" cy="215765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Comic Sans MS" pitchFamily="66" charset="0"/>
              </a:rPr>
              <a:t>Важке економічне становище громадян і безробіття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120" y="2152328"/>
            <a:ext cx="912108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 smtClean="0">
                <a:latin typeface="Calibri" pitchFamily="34" charset="0"/>
              </a:rPr>
              <a:t> 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За </a:t>
            </a:r>
            <a:r>
              <a:rPr lang="ru-RU" sz="4200" b="1" dirty="0">
                <a:latin typeface="Calibri" pitchFamily="34" charset="0"/>
              </a:rPr>
              <a:t>даними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Державного </a:t>
            </a:r>
            <a:r>
              <a:rPr lang="en-US" sz="4200" b="1" dirty="0" smtClean="0">
                <a:latin typeface="Calibri" pitchFamily="34" charset="0"/>
              </a:rPr>
              <a:t> </a:t>
            </a: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комітету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статистики</a:t>
            </a:r>
            <a:r>
              <a:rPr lang="ru-RU" sz="4200" b="1" dirty="0">
                <a:latin typeface="Calibri" pitchFamily="34" charset="0"/>
              </a:rPr>
              <a:t>,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рівень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</a:t>
            </a:r>
            <a:r>
              <a:rPr lang="ru-RU" sz="4200" b="1" dirty="0" smtClean="0">
                <a:latin typeface="Calibri" pitchFamily="34" charset="0"/>
              </a:rPr>
              <a:t>зареєстрованих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безробітних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осіб </a:t>
            </a:r>
            <a:r>
              <a:rPr lang="ru-RU" sz="4200" b="1" dirty="0">
                <a:latin typeface="Calibri" pitchFamily="34" charset="0"/>
              </a:rPr>
              <a:t>у країні у 2008 році становив 2,5%. Кількість безробітних, які перебувають на обліку в державній службі зайнятості, становить 694, 7 тис. громадян України. На одне вільне робоче місце претендують 3 особи</a:t>
            </a:r>
            <a:r>
              <a:rPr lang="ru-RU" sz="4200" b="1" dirty="0" smtClean="0">
                <a:latin typeface="Calibri" pitchFamily="34" charset="0"/>
              </a:rPr>
              <a:t>.</a:t>
            </a:r>
            <a:endParaRPr lang="ru-RU" sz="4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2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" r="2346"/>
          <a:stretch>
            <a:fillRect/>
          </a:stretch>
        </p:blipFill>
        <p:spPr>
          <a:xfrm>
            <a:off x="1763890" y="4744616"/>
            <a:ext cx="6038023" cy="7868480"/>
          </a:xfrm>
          <a:prstGeom prst="snipRoundRect">
            <a:avLst>
              <a:gd name="adj1" fmla="val 3492"/>
              <a:gd name="adj2" fmla="val 0"/>
            </a:avLst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-14828" y="0"/>
            <a:ext cx="9595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Значну роль у поширенні інформації про життя за кордоном відіграють ЗМІ - в першу чергу, як ретранслятори реклами. Більшість людей прирівнюють рекламу до дійсності. Це сприяє формуванню помилкових переконань і є одним з факторів, які підштовхують до зміни місця проживання, а також пошуку роботи за кордоном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53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617" y="10289233"/>
            <a:ext cx="3888432" cy="20173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>Попит</a:t>
            </a:r>
            <a:b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</a:br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/>
            </a:r>
            <a:b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</a:br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> на дешеву робочу силу в країнах призначення</a:t>
            </a:r>
            <a:r>
              <a:rPr lang="ru-RU" dirty="0">
                <a:cs typeface="Traditional Arabic" pitchFamily="18" charset="-78"/>
              </a:rPr>
              <a:t/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2" r="30472"/>
          <a:stretch>
            <a:fillRect/>
          </a:stretch>
        </p:blipFill>
        <p:spPr>
          <a:xfrm>
            <a:off x="4297226" y="856186"/>
            <a:ext cx="5303975" cy="897598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4096" y="1000200"/>
            <a:ext cx="3672408" cy="96490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Більшість країн Європи потребують дешевої робочої сили. Існують певні види робіт, виконувати які згодні тільки мігранти. Часто це </a:t>
            </a:r>
            <a:r>
              <a:rPr lang="ru-RU" sz="4000" b="1" dirty="0" smtClean="0">
                <a:solidFill>
                  <a:schemeClr val="tx1"/>
                </a:solidFill>
              </a:rPr>
              <a:t>низькооплачу</a:t>
            </a:r>
            <a:r>
              <a:rPr lang="en-US" sz="4000" b="1" dirty="0" smtClean="0">
                <a:solidFill>
                  <a:schemeClr val="tx1"/>
                </a:solidFill>
              </a:rPr>
              <a:t>-</a:t>
            </a:r>
            <a:r>
              <a:rPr lang="ru-RU" sz="4000" b="1" dirty="0" smtClean="0">
                <a:solidFill>
                  <a:schemeClr val="tx1"/>
                </a:solidFill>
              </a:rPr>
              <a:t>вана </a:t>
            </a:r>
            <a:r>
              <a:rPr lang="ru-RU" sz="4000" b="1" dirty="0">
                <a:solidFill>
                  <a:schemeClr val="tx1"/>
                </a:solidFill>
              </a:rPr>
              <a:t>робота без гідних умов, а також соціальних гарантій.</a:t>
            </a:r>
          </a:p>
        </p:txBody>
      </p:sp>
    </p:spTree>
    <p:extLst>
      <p:ext uri="{BB962C8B-B14F-4D97-AF65-F5344CB8AC3E}">
        <p14:creationId xmlns:p14="http://schemas.microsoft.com/office/powerpoint/2010/main" xmlns="" val="1729436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8152" y="0"/>
            <a:ext cx="7992888" cy="1728192"/>
          </a:xfrm>
        </p:spPr>
        <p:txBody>
          <a:bodyPr>
            <a:normAutofit/>
          </a:bodyPr>
          <a:lstStyle/>
          <a:p>
            <a:pPr lvl="0"/>
            <a:r>
              <a:rPr lang="ru-RU" sz="3100" dirty="0">
                <a:cs typeface="Traditional Arabic" pitchFamily="18" charset="-78"/>
              </a:rPr>
              <a:t>А</a:t>
            </a:r>
            <a:r>
              <a:rPr lang="ru-RU" sz="3100" dirty="0" smtClean="0">
                <a:cs typeface="Traditional Arabic" pitchFamily="18" charset="-78"/>
              </a:rPr>
              <a:t>ктивна </a:t>
            </a:r>
            <a:r>
              <a:rPr lang="ru-RU" sz="3100" dirty="0">
                <a:cs typeface="Traditional Arabic" pitchFamily="18" charset="-78"/>
              </a:rPr>
              <a:t>діяльність злочинних угрупувань.</a:t>
            </a:r>
            <a:r>
              <a:rPr lang="ru-RU" dirty="0">
                <a:cs typeface="Traditional Arabic" pitchFamily="18" charset="-78"/>
              </a:rPr>
              <a:t/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r="31222"/>
          <a:stretch>
            <a:fillRect/>
          </a:stretch>
        </p:blipFill>
        <p:spPr>
          <a:xfrm>
            <a:off x="120080" y="2512367"/>
            <a:ext cx="5616624" cy="7851648"/>
          </a:xfrm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22404" y="1288232"/>
            <a:ext cx="3864496" cy="1101722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Торгівля людьми тісно пов'язана з діяльністю міжнародних організованих злочинних </a:t>
            </a:r>
            <a:r>
              <a:rPr lang="ru-RU" sz="3200" dirty="0" smtClean="0">
                <a:solidFill>
                  <a:schemeClr val="tx1"/>
                </a:solidFill>
              </a:rPr>
              <a:t>угруповань</a:t>
            </a:r>
            <a:r>
              <a:rPr lang="ru-RU" sz="3200" dirty="0">
                <a:solidFill>
                  <a:schemeClr val="tx1"/>
                </a:solidFill>
              </a:rPr>
              <a:t>. За даними ООН, цей різновид кримінального бізнесу займає третє місце за прибутковістю після торгівлі зброєю та наркотиками, ризик для злочинних </a:t>
            </a:r>
            <a:r>
              <a:rPr lang="ru-RU" sz="3200" dirty="0" smtClean="0">
                <a:solidFill>
                  <a:schemeClr val="tx1"/>
                </a:solidFill>
              </a:rPr>
              <a:t>угруповань </a:t>
            </a:r>
            <a:r>
              <a:rPr lang="ru-RU" sz="3200" dirty="0">
                <a:solidFill>
                  <a:schemeClr val="tx1"/>
                </a:solidFill>
              </a:rPr>
              <a:t>у рази менше.</a:t>
            </a:r>
          </a:p>
        </p:txBody>
      </p:sp>
    </p:spTree>
    <p:extLst>
      <p:ext uri="{BB962C8B-B14F-4D97-AF65-F5344CB8AC3E}">
        <p14:creationId xmlns:p14="http://schemas.microsoft.com/office/powerpoint/2010/main" xmlns="" val="3575677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96" y="280121"/>
            <a:ext cx="2976372" cy="32184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Різниця між торгівлею людьми та незаконним перевезенням мігрантів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498120787"/>
              </p:ext>
            </p:extLst>
          </p:nvPr>
        </p:nvGraphicFramePr>
        <p:xfrm>
          <a:off x="3648474" y="1"/>
          <a:ext cx="5952726" cy="1322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880253"/>
                <a:gridCol w="1984242"/>
              </a:tblGrid>
              <a:tr h="126581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Ознаки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Торгівля людьми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Незаконне перевезення мігрантів</a:t>
                      </a:r>
                      <a:endParaRPr lang="ru-RU" sz="19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Згода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Відбувається без дійсно усвідомленої згоди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Незаконне перевезення мігрантів відбувається при повній згоді.</a:t>
                      </a:r>
                      <a:endParaRPr lang="ru-RU" sz="19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может бути легальним або нелегальним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завжди відбувається і завжди нелегально</a:t>
                      </a:r>
                      <a:endParaRPr lang="ru-RU" sz="1900" dirty="0"/>
                    </a:p>
                  </a:txBody>
                  <a:tcPr/>
                </a:tc>
              </a:tr>
              <a:tr h="235753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 встановлюються між вербувальником і майбутнім експлуататором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 встановлюються між перевізником і мігрантом.</a:t>
                      </a:r>
                      <a:endParaRPr lang="ru-RU" sz="1900" dirty="0"/>
                    </a:p>
                  </a:txBody>
                  <a:tcPr/>
                </a:tc>
              </a:tr>
              <a:tr h="203605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Застосування сили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Застосування сили є частиною торгівлі людьми, так як людей змушують коритися.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 визначається як насильницький злочин</a:t>
                      </a:r>
                      <a:endParaRPr lang="ru-RU" sz="1900" dirty="0"/>
                    </a:p>
                  </a:txBody>
                  <a:tcPr/>
                </a:tc>
              </a:tr>
              <a:tr h="177214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Жертва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Жертва – конкретна особа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"Жертвою" є держава,  закони якої порушено.</a:t>
                      </a:r>
                      <a:endParaRPr lang="ru-RU" sz="1900" dirty="0"/>
                    </a:p>
                  </a:txBody>
                  <a:tcPr/>
                </a:tc>
              </a:tr>
              <a:tr h="194091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Наслідки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Експлуатація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Мігрант може робити що завгодно і йти куди завгодно.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403084591"/>
              </p:ext>
            </p:extLst>
          </p:nvPr>
        </p:nvGraphicFramePr>
        <p:xfrm>
          <a:off x="192088" y="4011169"/>
          <a:ext cx="2976372" cy="858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9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8" y="0"/>
            <a:ext cx="8161020" cy="21336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Жертви  торгівлі людьми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36104" y="2987040"/>
            <a:ext cx="2624266" cy="8670344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dirty="0" smtClean="0"/>
              <a:t>Особливе занепокоєння викликає поширення нової форми сексуальної експлуатації – сексуального туризму, особливо дитячого сексуального туризму. Дитячий сексуальний туризм – це </a:t>
            </a:r>
            <a:r>
              <a:rPr lang="uk-UA" sz="2800" b="1" dirty="0" err="1" smtClean="0"/>
              <a:t>“комерційне</a:t>
            </a:r>
            <a:r>
              <a:rPr lang="uk-UA" sz="2800" b="1" dirty="0" smtClean="0"/>
              <a:t> сексуальне використання дітей людьми, які приїздять зі своєї країни в іншу, зазвичай менш розвинуту країну, для участі в сексуальних стосунках з </a:t>
            </a:r>
            <a:r>
              <a:rPr lang="uk-UA" sz="2800" b="1" dirty="0" err="1" smtClean="0"/>
              <a:t>дітьми”</a:t>
            </a:r>
            <a:r>
              <a:rPr lang="uk-UA" sz="2800" b="1" dirty="0" smtClean="0"/>
              <a:t>.  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4456" y="3088432"/>
            <a:ext cx="5616624" cy="7992888"/>
          </a:xfrm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97" y="1144217"/>
            <a:ext cx="9097104" cy="3312368"/>
          </a:xfrm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Торгівля людьми - як це відбувається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Торгівля людьми містить у собі: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4136" y="4742693"/>
            <a:ext cx="7920880" cy="7371248"/>
          </a:xfrm>
          <a:prstGeom prst="rect">
            <a:avLst/>
          </a:prstGeom>
          <a:effectLst>
            <a:softEdge rad="63500"/>
          </a:effectLst>
        </p:spPr>
        <p:txBody>
          <a:bodyPr wrap="square" lIns="91428" tIns="45714" rIns="91428" bIns="45714">
            <a:spAutoFit/>
          </a:bodyPr>
          <a:lstStyle/>
          <a:p>
            <a:pPr marL="342859" indent="-342859"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>
                <a:latin typeface="Comic Sans MS" pitchFamily="66" charset="0"/>
              </a:rPr>
              <a:t>дії: залучення, перевезених, передачу, переховування або одержання людей;</a:t>
            </a:r>
          </a:p>
          <a:p>
            <a:pPr marL="342859" indent="-342859"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</a:rPr>
              <a:t> способи: загроза силою або її застосування, обман, викрадення, зловживання владою або становищем, або підкуп, у вигляді платежів, для отримання згоди особи;</a:t>
            </a:r>
          </a:p>
          <a:p>
            <a:pPr marL="342859" indent="-342859"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</a:rPr>
              <a:t> мета: експлуатація, яка включає, як мінімум, проституції інших осіб або інших форм сексуальної експлуатації, послуги, рабство, вилучення органів.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48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360636" y="-936100"/>
            <a:ext cx="663904" cy="62646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Перш ніж сказати </a:t>
            </a:r>
            <a:r>
              <a:rPr lang="uk-UA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uk-UA" sz="3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“так”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mrijete pro zakordon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544" r="25852"/>
          <a:stretch>
            <a:fillRect/>
          </a:stretch>
        </p:blipFill>
        <p:spPr>
          <a:xfrm>
            <a:off x="264096" y="3663950"/>
            <a:ext cx="4873054" cy="8534400"/>
          </a:xfrm>
          <a:ln w="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20680" y="3592488"/>
            <a:ext cx="4080520" cy="86409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 smtClean="0"/>
              <a:t>Отже, </a:t>
            </a:r>
            <a:r>
              <a:rPr lang="uk-UA" sz="2200" b="1" u="sng" dirty="0" smtClean="0"/>
              <a:t>зачекайте, не поспішайте казати </a:t>
            </a:r>
            <a:r>
              <a:rPr lang="uk-UA" sz="2200" b="1" u="sng" dirty="0" err="1" smtClean="0"/>
              <a:t>“Так”</a:t>
            </a:r>
            <a:r>
              <a:rPr lang="uk-UA" sz="2200" b="1" dirty="0" smtClean="0"/>
              <a:t> на будь-яку пропозицію поїхати працювати за кордон, оскільки необачність може коштувати вам дуже дорого. Краще </a:t>
            </a:r>
            <a:r>
              <a:rPr lang="uk-UA" sz="2200" b="1" u="sng" dirty="0" smtClean="0"/>
              <a:t>подивіться: </a:t>
            </a:r>
            <a:r>
              <a:rPr lang="uk-UA" sz="2200" b="1" dirty="0" smtClean="0"/>
              <a:t>можливо, ви ще не всі можливості використали в України?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 smtClean="0"/>
              <a:t>Якщо ж ви все ж таки вирішили ризикнути, то </a:t>
            </a:r>
            <a:r>
              <a:rPr lang="uk-UA" sz="2200" b="1" u="sng" dirty="0" smtClean="0"/>
              <a:t>поміркуйте</a:t>
            </a:r>
            <a:r>
              <a:rPr lang="uk-UA" sz="2200" b="1" dirty="0" smtClean="0"/>
              <a:t>, чи варто їхати саме у цю країну. На заході люди заробляють гроші тяжкою працею, а не так, як ми бачимо у </a:t>
            </a:r>
            <a:r>
              <a:rPr lang="uk-UA" sz="2200" b="1" dirty="0" err="1" smtClean="0"/>
              <a:t>“мильних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операх”</a:t>
            </a:r>
            <a:r>
              <a:rPr lang="uk-UA" sz="2200" b="1" dirty="0" smtClean="0"/>
              <a:t>. </a:t>
            </a:r>
            <a:r>
              <a:rPr lang="uk-UA" sz="2200" b="1" u="sng" dirty="0" smtClean="0"/>
              <a:t>Дізнайтеся </a:t>
            </a:r>
            <a:r>
              <a:rPr lang="uk-UA" sz="2200" b="1" dirty="0" smtClean="0"/>
              <a:t>більше про життя та проблеми у цій країні, куди хочете виїхати, аби не мати хибних уявлень про легкі гроші за кордоном.</a:t>
            </a:r>
            <a:endParaRPr lang="ru-RU"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8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120" y="1144216"/>
            <a:ext cx="8497004" cy="11089232"/>
          </a:xfrm>
        </p:spPr>
        <p:txBody>
          <a:bodyPr>
            <a:normAutofit fontScale="92500" lnSpcReduction="20000"/>
          </a:bodyPr>
          <a:lstStyle/>
          <a:p>
            <a:r>
              <a:rPr lang="uk-UA" sz="5400" b="1" dirty="0" smtClean="0"/>
              <a:t>Мета</a:t>
            </a:r>
            <a:r>
              <a:rPr lang="uk-UA" sz="5400" dirty="0" smtClean="0"/>
              <a:t>: підвищення рівня поінформованості учнів щодо проблеми торгівлі </a:t>
            </a:r>
            <a:r>
              <a:rPr lang="uk-UA" sz="5400" dirty="0" smtClean="0"/>
              <a:t>людьми.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4800" b="1" dirty="0" smtClean="0"/>
              <a:t>Задача: </a:t>
            </a:r>
            <a:br>
              <a:rPr lang="uk-UA" sz="4800" b="1" dirty="0" smtClean="0"/>
            </a:br>
            <a:r>
              <a:rPr lang="uk-UA" sz="4800" b="1" dirty="0" smtClean="0"/>
              <a:t>- виявити рівень поінформованості учнів щодо проблеми торгівлі людьми;</a:t>
            </a:r>
            <a:br>
              <a:rPr lang="uk-UA" sz="4800" b="1" dirty="0" smtClean="0"/>
            </a:br>
            <a:r>
              <a:rPr lang="uk-UA" sz="4800" b="1" dirty="0" smtClean="0"/>
              <a:t>- сформувати уявлення про суть торгівлі людьми;</a:t>
            </a:r>
            <a:br>
              <a:rPr lang="uk-UA" sz="4800" b="1" dirty="0" smtClean="0"/>
            </a:br>
            <a:r>
              <a:rPr lang="uk-UA" sz="4800" b="1" dirty="0" smtClean="0"/>
              <a:t>- з’ясувати причини торгівлі людьми;</a:t>
            </a:r>
            <a:br>
              <a:rPr lang="uk-UA" sz="4800" b="1" dirty="0" smtClean="0"/>
            </a:br>
            <a:r>
              <a:rPr lang="uk-UA" sz="4800" b="1" dirty="0" smtClean="0"/>
              <a:t>- ознайомити учнів з різними формами торгівлі </a:t>
            </a:r>
            <a:r>
              <a:rPr lang="uk-UA" sz="4800" b="1" dirty="0" smtClean="0"/>
              <a:t>людьми</a:t>
            </a:r>
            <a:r>
              <a:rPr lang="uk-UA" sz="4800" b="1" dirty="0" smtClean="0"/>
              <a:t>.</a:t>
            </a:r>
            <a:br>
              <a:rPr lang="uk-UA" sz="4800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84176" y="640161"/>
            <a:ext cx="4032448" cy="2088232"/>
          </a:xfrm>
        </p:spPr>
        <p:txBody>
          <a:bodyPr/>
          <a:lstStyle/>
          <a:p>
            <a:r>
              <a:rPr lang="ru-RU" sz="3200" b="1" dirty="0"/>
              <a:t>При торгівлі</a:t>
            </a:r>
            <a:r>
              <a:rPr lang="uk-UA" sz="3200" b="1" dirty="0"/>
              <a:t> людьми порушуються такі права людини: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96144" y="2944417"/>
            <a:ext cx="5798036" cy="9289032"/>
          </a:xfrm>
          <a:effectLst>
            <a:softEdge rad="63500"/>
          </a:effectLst>
        </p:spPr>
        <p:txBody>
          <a:bodyPr>
            <a:noAutofit/>
          </a:bodyPr>
          <a:lstStyle/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життя, свободу та безпеку;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рабства;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рівність перед законом;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пересування та проживання;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відпочинок;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несанкціонованого затримання;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слова, думки;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працю;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знущань та жорстокості;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відповідний рівень життя;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одруження.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9" y="10433249"/>
            <a:ext cx="1695299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84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640161"/>
            <a:ext cx="8161020" cy="2006097"/>
          </a:xfrm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Comic Sans MS" pitchFamily="66" charset="0"/>
              </a:rPr>
              <a:t>Служби, до яких може звернутися кожний, хто хоче отримати додаткову інформацію: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sz="3600" dirty="0">
                <a:latin typeface="Comic Sans MS" pitchFamily="66" charset="0"/>
              </a:rPr>
              <a:t>Служба «Довіра», тел. 8-800-500-22-50 – національна безкоштовна гаряча лінія з протидії торгівлі людьми;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Житомирська міська організація «Авенір», тел. 0412-448-525;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Житомирський міський центр соціальних служб дітей, сім</a:t>
            </a:r>
            <a:r>
              <a:rPr lang="ru-RU" sz="3600" dirty="0">
                <a:latin typeface="Comic Sans MS" pitchFamily="66" charset="0"/>
              </a:rPr>
              <a:t>’</a:t>
            </a:r>
            <a:r>
              <a:rPr lang="uk-UA" sz="3600" dirty="0">
                <a:latin typeface="Comic Sans MS" pitchFamily="66" charset="0"/>
              </a:rPr>
              <a:t>ї та молоді, тел. О412-470-944;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Житомирський обласний центр соціальних служб дітей, сім</a:t>
            </a:r>
            <a:r>
              <a:rPr lang="ru-RU" sz="3600" dirty="0">
                <a:latin typeface="Comic Sans MS" pitchFamily="66" charset="0"/>
              </a:rPr>
              <a:t>’</a:t>
            </a:r>
            <a:r>
              <a:rPr lang="uk-UA" sz="3600" dirty="0">
                <a:latin typeface="Comic Sans MS" pitchFamily="66" charset="0"/>
              </a:rPr>
              <a:t>ї та молоді, тел. 0412 – 37 – 44 – 23.</a:t>
            </a:r>
            <a:endParaRPr lang="ru-RU" sz="3600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94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80210" y="10241280"/>
            <a:ext cx="7680960" cy="1992168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Секс-індустрі́я</a:t>
            </a:r>
            <a:r>
              <a:rPr lang="ru-RU" sz="3200" dirty="0" smtClean="0"/>
              <a:t> — сфера </a:t>
            </a:r>
            <a:r>
              <a:rPr lang="ru-RU" sz="3200" dirty="0" err="1" smtClean="0"/>
              <a:t>людської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включає</a:t>
            </a:r>
            <a:r>
              <a:rPr lang="ru-RU" sz="3200" dirty="0" smtClean="0"/>
              <a:t> в себе </a:t>
            </a:r>
            <a:r>
              <a:rPr lang="ru-RU" sz="3200" dirty="0" err="1" smtClean="0"/>
              <a:t>виробництво</a:t>
            </a:r>
            <a:r>
              <a:rPr lang="ru-RU" sz="3200" dirty="0" smtClean="0"/>
              <a:t> та </a:t>
            </a:r>
            <a:r>
              <a:rPr lang="ru-RU" sz="3200" dirty="0" err="1" smtClean="0"/>
              <a:t>реалізацію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і </a:t>
            </a:r>
            <a:r>
              <a:rPr lang="ru-RU" sz="3200" dirty="0" err="1" smtClean="0"/>
              <a:t>послуг</a:t>
            </a:r>
            <a:r>
              <a:rPr lang="ru-RU" sz="3200" dirty="0" smtClean="0"/>
              <a:t> сексуального характеру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err="1" smtClean="0">
                <a:solidFill>
                  <a:schemeClr val="tx1"/>
                </a:solidFill>
              </a:rPr>
              <a:t>Секс-індустрія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44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129" r="19129"/>
          <a:stretch>
            <a:fillRect/>
          </a:stretch>
        </p:blipFill>
        <p:spPr>
          <a:xfrm>
            <a:off x="1638605" y="0"/>
            <a:ext cx="7962595" cy="85287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6144" y="496144"/>
            <a:ext cx="8161020" cy="2160240"/>
          </a:xfrm>
        </p:spPr>
        <p:txBody>
          <a:bodyPr/>
          <a:lstStyle/>
          <a:p>
            <a:pPr algn="ctr"/>
            <a:r>
              <a:rPr lang="ru-RU" dirty="0" err="1" smtClean="0"/>
              <a:t>Примусова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6104" y="2728392"/>
            <a:ext cx="8496944" cy="360040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Примусова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погрозою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свобода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власністю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домашньої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прислуги,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сільськогосподарську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виснажливу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заводах,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сантехніками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харчуванні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жебрацтво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100000">
              <a:srgbClr val="FFFFFF"/>
            </a:gs>
            <a:gs pos="67000">
              <a:srgbClr val="B2B2B2"/>
            </a:gs>
            <a:gs pos="9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0424" y="424136"/>
            <a:ext cx="9265096" cy="12089432"/>
          </a:xfrm>
        </p:spPr>
        <p:txBody>
          <a:bodyPr>
            <a:noAutofit/>
          </a:bodyPr>
          <a:lstStyle/>
          <a:p>
            <a:pPr lvl="0" algn="l"/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Miriam" pitchFamily="34" charset="-79"/>
              </a:rPr>
              <a:t>Торгівля людьми 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вербування, перевезення, передача або прийом людей з використанням погрози або сили, викрадення, обману, примусу, зловживання владою, сплати грошей або отримання грошей чи пільг з метою отримання однією Людиною контролю над іншою Людиною для подальшої експлуатації. </a:t>
            </a:r>
          </a:p>
          <a:p>
            <a:pPr lvl="0" algn="l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</a:t>
            </a:r>
            <a:r>
              <a:rPr lang="uk-UA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вля людьми – </a:t>
            </a:r>
            <a:r>
              <a:rPr lang="uk-UA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злочин, який карається і переслідується Кримінальним законодавством.</a:t>
            </a:r>
          </a:p>
          <a:p>
            <a:pPr lvl="0" algn="l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Стаття 149. 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Торгівля людьми або інша незаконна угода щодо передачі людини,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родаж, інша оплатна передача людини, а так само здійснення стосовно неї будь-якої іншої незаконної угоди, пов’язаної із законним чи незаконним переміщенням за її згодою або без згоди через державний кордон України для подальшого продажу чи іншої передачі іншій особі з метою сексуальної експлуатації, використання у порнобізнесі, втягнення у злочинну діяльність, залучення у боргову кабалу, усиновлення (удочеріння) в комерційних цілях, використання у збройних конфліктах, експлуатація її праці, караються позбавленням волі на строк від трьох до восьми років.</a:t>
            </a:r>
          </a:p>
          <a:p>
            <a:pPr lvl="0"/>
            <a:r>
              <a:rPr lang="en-US" sz="3100" b="1" dirty="0" smtClean="0">
                <a:solidFill>
                  <a:schemeClr val="tx1"/>
                </a:solidFill>
              </a:rPr>
              <a:t>                           </a:t>
            </a:r>
            <a:r>
              <a:rPr lang="uk-UA" sz="3100" b="1" dirty="0" smtClean="0">
                <a:solidFill>
                  <a:schemeClr val="tx1"/>
                </a:solidFill>
              </a:rPr>
              <a:t>(</a:t>
            </a:r>
            <a:r>
              <a:rPr lang="uk-UA" sz="3100" b="1" dirty="0">
                <a:solidFill>
                  <a:schemeClr val="tx1"/>
                </a:solidFill>
              </a:rPr>
              <a:t>Кримінальний Кодекс України)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07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8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32248"/>
            <a:ext cx="9601200" cy="993710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сучасному світі торгівля людьми є одним з найбільш брутальних та масових порушень прав і свобод людини.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Глобалізація в світовому масштабі, зростаюча взаємозалежність та взаємопов’язаність держав, нерівномірність соціально-економічного розвитку окремих регіонів світу спричинили небачене до цього часу поширення наприкінці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ст. такого ганебного і антигуманного явища як торгівля людьми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інформацією Міжнародної організації з міграції, за останні роки близько 400 тисяч українців виїхали за кордон з метою працевлаштування, з яких понад 100 тисяч жінок потрапили в секс-індустрію країн-реципієнтів.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b="1" dirty="0">
                <a:solidFill>
                  <a:schemeClr val="accent2"/>
                </a:solidFill>
              </a:rPr>
              <a:t>Як торгівці людьми обдурюють людей і продають їх?</a:t>
            </a:r>
            <a:endParaRPr lang="ru-RU" sz="43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89" y="2800399"/>
            <a:ext cx="8929052" cy="9073008"/>
          </a:xfrm>
        </p:spPr>
        <p:txBody>
          <a:bodyPr>
            <a:noAutofit/>
          </a:bodyPr>
          <a:lstStyle/>
          <a:p>
            <a:pPr lvl="0"/>
            <a:r>
              <a:rPr lang="uk-UA" sz="3600" dirty="0"/>
              <a:t>Діють через агенції з працевлаштування, фірми шоу-бізнесу та служби знайомств;</a:t>
            </a:r>
            <a:endParaRPr lang="ru-RU" sz="3600" dirty="0"/>
          </a:p>
          <a:p>
            <a:pPr lvl="0"/>
            <a:r>
              <a:rPr lang="uk-UA" sz="3600" dirty="0"/>
              <a:t>Вміщують неправдиві оголошення у газетах та на різних сайтах;</a:t>
            </a:r>
            <a:endParaRPr lang="ru-RU" sz="3600" dirty="0"/>
          </a:p>
          <a:p>
            <a:pPr lvl="0"/>
            <a:r>
              <a:rPr lang="uk-UA" sz="3600" dirty="0"/>
              <a:t>Звертаються з пропозиціями щодо працевлаштування за кордоном просто на вулиці;</a:t>
            </a:r>
            <a:endParaRPr lang="ru-RU" sz="3600" dirty="0"/>
          </a:p>
          <a:p>
            <a:pPr lvl="0"/>
            <a:r>
              <a:rPr lang="uk-UA" sz="3600" dirty="0"/>
              <a:t>Звертаються до людей з пропозиціями про працевлаштування під час туристичної подорожі;</a:t>
            </a:r>
            <a:endParaRPr lang="ru-RU" sz="3600" dirty="0"/>
          </a:p>
          <a:p>
            <a:pPr lvl="0"/>
            <a:r>
              <a:rPr lang="uk-UA" sz="3600" dirty="0"/>
              <a:t>Вишукують українських громадян, що виїхали за кордон самотужки, і пропонують їм роботу;</a:t>
            </a:r>
            <a:endParaRPr lang="ru-RU" sz="3600" dirty="0"/>
          </a:p>
          <a:p>
            <a:pPr lvl="0"/>
            <a:r>
              <a:rPr lang="uk-UA" sz="3600" dirty="0"/>
              <a:t>Неповнолітнім пропонують виїзд за кордон за фальшивими документами.</a:t>
            </a:r>
            <a:endParaRPr lang="ru-RU" sz="3600" dirty="0"/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17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sz="4300" dirty="0">
                <a:latin typeface="Comic Sans MS" pitchFamily="66" charset="0"/>
              </a:rPr>
              <a:t>Торгівля людьми як феномен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2210" y="4168554"/>
            <a:ext cx="7272807" cy="69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Хоч таке явище, як работоргівля, супроводжувало людство протягом усього його історії, сучасний феномен, який  називається торгівлею людьми, став актуальним для України та інших країн пострадянського союзу з початку 90-х років ХХ століття. Це обумовлено цілою низкою внутрішніх соціально-економічних і нерідко політичних причин.</a:t>
            </a:r>
          </a:p>
        </p:txBody>
      </p:sp>
      <p:pic>
        <p:nvPicPr>
          <p:cNvPr id="6147" name="Picture 3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762" y="10217225"/>
            <a:ext cx="1904695" cy="12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12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Торгівлю людьми, залежно від мети, можна поділити на: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00400"/>
            <a:ext cx="9601200" cy="1000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торгівлю жінками і дітьми з метою використання їх в сексуальних цілях (для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порнографічних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чи </a:t>
            </a:r>
            <a:r>
              <a:rPr lang="ru-RU" dirty="0" err="1" smtClean="0"/>
              <a:t>зайняття</a:t>
            </a:r>
            <a:r>
              <a:rPr lang="ru-RU" dirty="0" smtClean="0"/>
              <a:t> </a:t>
            </a:r>
            <a:r>
              <a:rPr lang="ru-RU" dirty="0" err="1" smtClean="0"/>
              <a:t>проституцією</a:t>
            </a:r>
            <a:r>
              <a:rPr lang="ru-RU" dirty="0" smtClean="0"/>
              <a:t>); </a:t>
            </a:r>
          </a:p>
          <a:p>
            <a:endParaRPr lang="ru-RU" dirty="0" smtClean="0"/>
          </a:p>
          <a:p>
            <a:r>
              <a:rPr lang="ru-RU" dirty="0" smtClean="0"/>
              <a:t> торгівлю людьми </a:t>
            </a:r>
            <a:r>
              <a:rPr lang="ru-RU" dirty="0" smtClean="0"/>
              <a:t>з метою </a:t>
            </a:r>
            <a:r>
              <a:rPr lang="ru-RU" dirty="0" err="1" smtClean="0"/>
              <a:t>експлуатації</a:t>
            </a:r>
            <a:r>
              <a:rPr lang="ru-RU" dirty="0" smtClean="0"/>
              <a:t> їх </a:t>
            </a:r>
            <a:r>
              <a:rPr lang="ru-RU" dirty="0" err="1" smtClean="0"/>
              <a:t>праці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 торгівлю </a:t>
            </a:r>
            <a:r>
              <a:rPr lang="ru-RU" dirty="0" smtClean="0"/>
              <a:t>людьми з метою </a:t>
            </a:r>
            <a:r>
              <a:rPr lang="ru-RU" dirty="0" err="1" smtClean="0"/>
              <a:t>залучення</a:t>
            </a:r>
            <a:r>
              <a:rPr lang="ru-RU" dirty="0" smtClean="0"/>
              <a:t> в </a:t>
            </a:r>
            <a:r>
              <a:rPr lang="ru-RU" dirty="0" err="1" smtClean="0"/>
              <a:t>боргову</a:t>
            </a:r>
            <a:r>
              <a:rPr lang="ru-RU" dirty="0" smtClean="0"/>
              <a:t> кабалу; </a:t>
            </a:r>
          </a:p>
          <a:p>
            <a:endParaRPr lang="ru-RU" dirty="0" smtClean="0"/>
          </a:p>
          <a:p>
            <a:r>
              <a:rPr lang="ru-RU" dirty="0" smtClean="0"/>
              <a:t>торгівлю </a:t>
            </a:r>
            <a:r>
              <a:rPr lang="ru-RU" dirty="0" smtClean="0"/>
              <a:t>людьми з метою використання у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конфліктах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торгівлю </a:t>
            </a:r>
            <a:r>
              <a:rPr lang="ru-RU" dirty="0" smtClean="0"/>
              <a:t>з метою </a:t>
            </a:r>
            <a:r>
              <a:rPr lang="ru-RU" dirty="0" err="1" smtClean="0"/>
              <a:t>втягнення</a:t>
            </a:r>
            <a:r>
              <a:rPr lang="ru-RU" dirty="0" smtClean="0"/>
              <a:t> у </a:t>
            </a:r>
            <a:r>
              <a:rPr lang="ru-RU" dirty="0" err="1" smtClean="0"/>
              <a:t>злочинну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торгівлю </a:t>
            </a:r>
            <a:r>
              <a:rPr lang="ru-RU" dirty="0" smtClean="0"/>
              <a:t>дітьми з метою </a:t>
            </a:r>
            <a:r>
              <a:rPr lang="ru-RU" dirty="0" err="1" smtClean="0"/>
              <a:t>усиновлення</a:t>
            </a:r>
            <a:r>
              <a:rPr lang="ru-RU" dirty="0" smtClean="0"/>
              <a:t> (</a:t>
            </a:r>
            <a:r>
              <a:rPr lang="ru-RU" dirty="0" err="1" smtClean="0"/>
              <a:t>удочеріння</a:t>
            </a:r>
            <a:r>
              <a:rPr lang="ru-RU" dirty="0" smtClean="0"/>
              <a:t>) в </a:t>
            </a:r>
            <a:r>
              <a:rPr lang="ru-RU" dirty="0" err="1" smtClean="0"/>
              <a:t>комерційних</a:t>
            </a:r>
            <a:r>
              <a:rPr lang="ru-RU" dirty="0" smtClean="0"/>
              <a:t> цілях. 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1396</Words>
  <Application>Microsoft Office PowerPoint</Application>
  <PresentationFormat>A3 (297x420 мм)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Тема Office</vt:lpstr>
      <vt:lpstr>Кнопка</vt:lpstr>
      <vt:lpstr>Аспект</vt:lpstr>
      <vt:lpstr>1_Soho</vt:lpstr>
      <vt:lpstr>Macro</vt:lpstr>
      <vt:lpstr>Urban Pop</vt:lpstr>
      <vt:lpstr>Городская</vt:lpstr>
      <vt:lpstr>1_Тема Office</vt:lpstr>
      <vt:lpstr>Открытая</vt:lpstr>
      <vt:lpstr>Обычная</vt:lpstr>
      <vt:lpstr>Модульная</vt:lpstr>
      <vt:lpstr>Литейная</vt:lpstr>
      <vt:lpstr>Справедливость</vt:lpstr>
      <vt:lpstr>СКАЖИ РАБСТВУ – НІ!</vt:lpstr>
      <vt:lpstr>Слайд 2</vt:lpstr>
      <vt:lpstr>Секс-індустрія</vt:lpstr>
      <vt:lpstr>Примусова праця</vt:lpstr>
      <vt:lpstr>Слайд 5</vt:lpstr>
      <vt:lpstr>Слайд 6</vt:lpstr>
      <vt:lpstr>Як торгівці людьми обдурюють людей і продають їх?</vt:lpstr>
      <vt:lpstr> Торгівля людьми як феномен</vt:lpstr>
      <vt:lpstr>Торгівлю людьми, залежно від мети, можна поділити на:</vt:lpstr>
      <vt:lpstr>Залежно від місця проживання “покупця” можна виділити два види торгівлі людьми:</vt:lpstr>
      <vt:lpstr>Причини сучасної торгівлі людьми  </vt:lpstr>
      <vt:lpstr>Важке економічне становище громадян і безробіття</vt:lpstr>
      <vt:lpstr>Слайд 13</vt:lpstr>
      <vt:lpstr>Попит   на дешеву робочу силу в країнах призначення </vt:lpstr>
      <vt:lpstr>Активна діяльність злочинних угрупувань. </vt:lpstr>
      <vt:lpstr>Різниця між торгівлею людьми та незаконним перевезенням мігрантів</vt:lpstr>
      <vt:lpstr>Жертви  торгівлі людьми</vt:lpstr>
      <vt:lpstr>Торгівля людьми - як це відбувається?  Торгівля людьми містить у собі:</vt:lpstr>
      <vt:lpstr>Перш ніж сказати - “так”</vt:lpstr>
      <vt:lpstr>При торгівлі людьми порушуються такі права людини: </vt:lpstr>
      <vt:lpstr>Служби, до яких може звернутися кожний, хто хоче отримати додаткову інформацію: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Суслик</dc:creator>
  <cp:lastModifiedBy>Александр</cp:lastModifiedBy>
  <cp:revision>61</cp:revision>
  <dcterms:created xsi:type="dcterms:W3CDTF">2013-03-10T13:02:08Z</dcterms:created>
  <dcterms:modified xsi:type="dcterms:W3CDTF">2013-04-23T19:59:06Z</dcterms:modified>
</cp:coreProperties>
</file>