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57" r:id="rId3"/>
    <p:sldId id="268" r:id="rId4"/>
    <p:sldId id="258" r:id="rId5"/>
    <p:sldId id="260" r:id="rId6"/>
    <p:sldId id="263" r:id="rId7"/>
    <p:sldId id="261" r:id="rId8"/>
    <p:sldId id="264" r:id="rId9"/>
    <p:sldId id="265" r:id="rId10"/>
    <p:sldId id="266" r:id="rId11"/>
    <p:sldId id="262" r:id="rId12"/>
    <p:sldId id="267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76F8"/>
    <a:srgbClr val="F7D559"/>
    <a:srgbClr val="FF9900"/>
    <a:srgbClr val="FF9933"/>
    <a:srgbClr val="CC9900"/>
    <a:srgbClr val="996600"/>
    <a:srgbClr val="C6BCF2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3A159035-D9AD-4E3C-A36D-80DCE0B4E268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FD0AB1-9245-4C00-B2B6-0AD965ADA6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5635D-C89A-44B0-9372-32540AB6789C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7B049-FCAB-4D00-802A-D851621098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85EC5-EDEA-4933-A44F-70B187CBE7AC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7AA75-3AA9-40A4-AB70-29F5D92D4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EF7E23-1E3E-4FD3-88BB-E1CECE1A13E2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5CDF3-64F1-478C-8739-CE1B570D77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FBFAF-E1D3-4DC2-8A3D-155AC719B3E5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B89D4-3488-4BAA-BEEA-A63BF0D34B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2715F-3B48-4452-B9A2-11025E68A50A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A6062-0CF9-4463-B59A-B3F23A561C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8D9A81C-74CC-41D2-AFA5-BC90448C8D69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488E3B0-0A65-474C-8CA1-6E403B5F14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2C5CD33-E455-4364-9EF9-1099362B5072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517D58D8-C606-45B3-9F6E-F88A00196B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C4063-180B-46B2-9A38-D83FC01BAD03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7FF1A-1349-426D-BF23-8B464601A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FAAA0-F03E-4887-8BB5-0D2C270FD899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98571-FFC7-4738-9496-D4FA805C81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F6149-99B6-4B7D-9D52-F28F5DB29E1C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D2E54-B526-483B-8B9C-EA9C6E30F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85EA98F-B638-41AF-9643-3E3D5437E55B}" type="datetimeFigureOut">
              <a:rPr lang="ru-RU" smtClean="0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F2390D-0592-47D7-ACD1-7D056CA2D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1908175" y="3009900"/>
            <a:ext cx="5688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Соціальний проект на тему:</a:t>
            </a:r>
            <a:endParaRPr lang="ru-RU" sz="32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WordArt 8"/>
          <p:cNvSpPr>
            <a:spLocks noChangeArrowheads="1" noChangeShapeType="1" noTextEdit="1"/>
          </p:cNvSpPr>
          <p:nvPr/>
        </p:nvSpPr>
        <p:spPr bwMode="auto">
          <a:xfrm>
            <a:off x="285720" y="4286256"/>
            <a:ext cx="8501122" cy="13525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«</a:t>
            </a:r>
            <a:r>
              <a:rPr lang="ru-RU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Знайди</a:t>
            </a: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себе у </a:t>
            </a:r>
            <a:r>
              <a:rPr lang="ru-RU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цьому</a:t>
            </a: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</a:t>
            </a:r>
            <a:r>
              <a:rPr lang="ru-RU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світі</a:t>
            </a: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»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6039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Кошторис проекту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8873635"/>
              </p:ext>
            </p:extLst>
          </p:nvPr>
        </p:nvGraphicFramePr>
        <p:xfrm>
          <a:off x="6350" y="1249620"/>
          <a:ext cx="9144000" cy="56083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76890"/>
                <a:gridCol w="6192688"/>
                <a:gridCol w="2274422"/>
              </a:tblGrid>
              <a:tr h="1453146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Статті витрат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Сума, </a:t>
                      </a:r>
                      <a:r>
                        <a:rPr lang="uk-UA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0225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 1.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праці залучених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спеціалістів: модератор для проведення тренінгів, психолог, юрист</a:t>
                      </a:r>
                      <a:endParaRPr lang="ru-RU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15000.00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7478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 2.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Поліграфічні послуги (</a:t>
                      </a:r>
                      <a:r>
                        <a:rPr lang="uk-UA" b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виготовлення друкованої продукції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1500.00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5843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Транспортні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витрати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1000.00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5843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4.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Канцелярські витрати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500.00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5843">
                <a:tc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Разом: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18000.00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6708118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Очікувані</a:t>
            </a:r>
            <a:r>
              <a:rPr lang="ru-RU" sz="5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endParaRPr lang="ru-RU" sz="5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214282" y="1643050"/>
            <a:ext cx="4176712" cy="143986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Короткострокові результати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214282" y="4143380"/>
            <a:ext cx="4176712" cy="1439863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Довгострокові результати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28736"/>
            <a:ext cx="4214842" cy="20002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arenR"/>
              <a:defRPr/>
            </a:pPr>
            <a:r>
              <a:rPr lang="uk-UA" sz="16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Підвищення </a:t>
            </a:r>
            <a:r>
              <a:rPr lang="uk-UA" sz="16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уваги </a:t>
            </a:r>
            <a:r>
              <a:rPr lang="uk-UA" sz="16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місцевих органів виконавчої влади, закладів освіти та підприємств на проблему професійної реабілітації.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uk-UA" sz="16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Розвиток в осіб з інвалідністю прагнення до успішної професійної адаптації та реалізації у суспільстві. </a:t>
            </a:r>
            <a:endParaRPr lang="ru-RU" sz="1600" b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00438"/>
            <a:ext cx="4214842" cy="29527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arenR"/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Забезпечення інтенсивного залучення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осіб 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з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інвалідністю до процесу професійної реабілітації.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uk-UA" sz="1600" b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Стимулювання 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самостійності у прийнятті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рішень та відповідальності.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uk-UA" sz="1600" b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Формування позиції активного суб’єкта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соціальної та економічної сфер життя суспільства.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Забезпечення держави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трудовим потенціалом.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642918"/>
            <a:ext cx="4084388" cy="923330"/>
          </a:xfrm>
          <a:prstGeom prst="rect">
            <a:avLst/>
          </a:prstGeom>
          <a:noFill/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5400" b="1" i="1" dirty="0">
              <a:ln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85720" y="928670"/>
            <a:ext cx="8643998" cy="5786478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впровадження цього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проекту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Збільшився рівень обізнаності осіб з інвалідністю у законодавчо-нормативній базі з їх професійної реабілітації.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осіб з інвалідністю підвищилася самооцінка та впевненість  у власних силах і професійних можливостях.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 «Український кристал»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роботу 1 бухгалтера.</a:t>
            </a:r>
            <a:endPara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Налагодилась тісна взаємодія між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бенефіціарами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надалі  сприятиме професійній реабілітації осіб з інвалідністю.</a:t>
            </a:r>
          </a:p>
          <a:p>
            <a:pPr algn="ctr">
              <a:spcBef>
                <a:spcPct val="5000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Ступінь реалізованості проекту – середній. </a:t>
            </a:r>
          </a:p>
          <a:p>
            <a:pPr algn="ctr">
              <a:spcBef>
                <a:spcPct val="50000"/>
              </a:spcBef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4567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00034" y="1071546"/>
            <a:ext cx="8286808" cy="192882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Розробка соціальної реклами у вигляді відеоролика на тему: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“Знайди себе у цьому світі”;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00034" y="3000372"/>
            <a:ext cx="8286808" cy="192882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Оформлення інформаційного куточка про професійну реабілітацію осіб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інвалідністю на базі коледжу (1 поверх)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00034" y="4929174"/>
            <a:ext cx="8286808" cy="192882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Створення окремого консультаційного центру професійної реабілітації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осіб з інвалідністю на базі Центру зайнятості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2500307"/>
            <a:ext cx="57150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r>
              <a:rPr lang="uk-UA" sz="5400" b="1" i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uk-UA" sz="54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54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54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36ea26367a7c214c5f25a0c9b81703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5072098" cy="61904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20"/>
          <p:cNvSpPr txBox="1">
            <a:spLocks noChangeArrowheads="1"/>
          </p:cNvSpPr>
          <p:nvPr/>
        </p:nvSpPr>
        <p:spPr bwMode="auto">
          <a:xfrm>
            <a:off x="214283" y="714356"/>
            <a:ext cx="51435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 соціальної роботи з сім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ями, які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виховують дітей з </a:t>
            </a:r>
            <a:r>
              <a:rPr lang="uk-UA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особливими освітніми потребами, їх соціальна інтеграція та, особливо, знаходження себе як активного громадянина – актуальна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 сьогодення.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76762866_large_3241851_5_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499" y="3857628"/>
            <a:ext cx="4208187" cy="2827302"/>
          </a:xfrm>
          <a:prstGeom prst="rect">
            <a:avLst/>
          </a:prstGeom>
        </p:spPr>
      </p:pic>
      <p:pic>
        <p:nvPicPr>
          <p:cNvPr id="9" name="Рисунок 8" descr="ПОВНЕ-РОЗУМІННЯ-ТА-РАДІСТЬ-ВІД-СПІЛКУВАН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000108"/>
            <a:ext cx="3571900" cy="2784094"/>
          </a:xfrm>
          <a:prstGeom prst="rect">
            <a:avLst/>
          </a:prstGeom>
        </p:spPr>
      </p:pic>
      <p:pic>
        <p:nvPicPr>
          <p:cNvPr id="10" name="Рисунок 9" descr="1448356685_dity-invalidy.jpg"/>
          <p:cNvPicPr>
            <a:picLocks noChangeAspect="1"/>
          </p:cNvPicPr>
          <p:nvPr/>
        </p:nvPicPr>
        <p:blipFill>
          <a:blip r:embed="rId4"/>
          <a:srcRect l="18571"/>
          <a:stretch>
            <a:fillRect/>
          </a:stretch>
        </p:blipFill>
        <p:spPr>
          <a:xfrm>
            <a:off x="571472" y="3857628"/>
            <a:ext cx="4071966" cy="28200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Законодавчо-нормативна база: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Міжнародні: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Декларація про права осіб з інвалідністю.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Стандартні правила забезпечення рівних можливостей для осіб з інвалідністю.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Конвенція про права осіб з інвалідністю.</a:t>
            </a:r>
          </a:p>
          <a:p>
            <a:pPr marL="342900" indent="-3429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Вітчизняні: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«Про основи соціальної захищеності осіб з інвалідністю в Україні».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«Про державну соціальну допомогу особам з інвалідністю, з дитинства та дітям з інвалідністю».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«Про реабілітацію осіб з інвалідністю».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України «Про затвердження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Державної цільової програми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«Національний план дій з реалізації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Конвенції про права осіб з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інвалідністю» на період до 2020 року".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Соціальна програма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Соціально-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економічний розвиток 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Кам’янця-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Подільського» .</a:t>
            </a:r>
          </a:p>
          <a:p>
            <a:pPr marL="342900" indent="-342900">
              <a:buAutoNum type="arabicPeriod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0fe6b04a2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86190"/>
            <a:ext cx="4822029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nklyuziv.jpg"/>
          <p:cNvPicPr>
            <a:picLocks noChangeAspect="1"/>
          </p:cNvPicPr>
          <p:nvPr/>
        </p:nvPicPr>
        <p:blipFill>
          <a:blip r:embed="rId2"/>
          <a:srcRect r="9999"/>
          <a:stretch>
            <a:fillRect/>
          </a:stretch>
        </p:blipFill>
        <p:spPr>
          <a:xfrm>
            <a:off x="5929290" y="714356"/>
            <a:ext cx="3214710" cy="2381246"/>
          </a:xfrm>
          <a:prstGeom prst="rect">
            <a:avLst/>
          </a:prstGeom>
        </p:spPr>
      </p:pic>
      <p:sp>
        <p:nvSpPr>
          <p:cNvPr id="2" name="Пятиугольник 1"/>
          <p:cNvSpPr/>
          <p:nvPr/>
        </p:nvSpPr>
        <p:spPr>
          <a:xfrm>
            <a:off x="285720" y="836712"/>
            <a:ext cx="6143668" cy="207170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Мета </a:t>
            </a:r>
            <a:r>
              <a:rPr lang="ru-RU" sz="2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проекту:</a:t>
            </a:r>
            <a:endParaRPr lang="ru-RU" sz="28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uk-UA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створення умов для професійної реабілітації осіб з інвалідністю, успішної соціальної інтеграції та швидкої орієнтації на ринку праці. </a:t>
            </a:r>
            <a:endParaRPr lang="ru-RU" sz="2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5720" y="3071810"/>
            <a:ext cx="8572560" cy="3429024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i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Завдання проекту:</a:t>
            </a:r>
          </a:p>
          <a:p>
            <a:pPr>
              <a:buFontTx/>
              <a:buAutoNum type="arabicParenR"/>
              <a:defRPr/>
            </a:pPr>
            <a:r>
              <a:rPr lang="uk-UA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Привернути увагу підприємств та установ міста до проблеми професійної реабілітації осіб з інвалідністю.</a:t>
            </a:r>
          </a:p>
          <a:p>
            <a:pPr>
              <a:buFontTx/>
              <a:buAutoNum type="arabicParenR"/>
              <a:defRPr/>
            </a:pPr>
            <a:r>
              <a:rPr lang="uk-UA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Здійснити заходи з професійної реабілітації для студ</a:t>
            </a:r>
            <a:r>
              <a:rPr lang="uk-UA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ентів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Подільського спеціального навчально-реабілітаційного соціально-економічного коледжу.</a:t>
            </a:r>
            <a:endParaRPr lang="uk-UA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arenR"/>
              <a:defRPr/>
            </a:pPr>
            <a:r>
              <a:rPr lang="uk-UA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charset="0"/>
              </a:rPr>
              <a:t> Запровадити в практику навчального закладу заняття з професійної реабілітації осіб з інвалідністю.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775" y="2977902"/>
            <a:ext cx="403187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Бенефіціари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260350"/>
            <a:ext cx="4176713" cy="21605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Кам’янець-Подільський міський Центр соціальних служб для сім’ї, дітей та молоді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967288" y="260350"/>
            <a:ext cx="4176712" cy="21605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Міський та районний Центри зайнятості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3175" y="4508500"/>
            <a:ext cx="4179888" cy="21605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Подільський спеціальний навчально-реабілітаційний соціально-економічний коледж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67288" y="4508500"/>
            <a:ext cx="4176712" cy="21605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 «Український кристал» у Кам'янці-Подільському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79388" y="2420938"/>
            <a:ext cx="1223962" cy="2232025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1074513">
            <a:off x="7683500" y="2335213"/>
            <a:ext cx="1223963" cy="2232025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5400000">
            <a:off x="4097337" y="-130174"/>
            <a:ext cx="790575" cy="128270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6200000">
            <a:off x="4259263" y="5757863"/>
            <a:ext cx="785812" cy="1312862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3214678" y="2428869"/>
            <a:ext cx="827098" cy="712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137150" y="2428868"/>
            <a:ext cx="792172" cy="7048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3214679" y="3744912"/>
            <a:ext cx="854085" cy="7556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124450" y="3770313"/>
            <a:ext cx="876310" cy="7302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39" name="Group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0625007"/>
              </p:ext>
            </p:extLst>
          </p:nvPr>
        </p:nvGraphicFramePr>
        <p:xfrm>
          <a:off x="0" y="1"/>
          <a:ext cx="9144000" cy="716707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73588"/>
                <a:gridCol w="4570412"/>
              </a:tblGrid>
              <a:tr h="566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 ресурсів</a:t>
                      </a:r>
                    </a:p>
                  </a:txBody>
                  <a:tcPr anchor="ctr" horzOverflow="overflow"/>
                </a:tc>
              </a:tr>
              <a:tr h="258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Людські ресурси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та фахівці Кам’янець-Подільського міського Центру соціальних служб для сім’ї, дітей та молоді.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та фахівці міського та районного Центрів зайнятості.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та педагоги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Подільського спеціального навчально-реабілітаційного соціально-економічного коледжу.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та працівники ТОВ “Український кристал”.</a:t>
                      </a:r>
                    </a:p>
                  </a:txBody>
                  <a:tcPr horzOverflow="overflow"/>
                </a:tc>
              </a:tr>
              <a:tr h="63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Інституційні ресурси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Подільський спеціальний навчально-реабілітаційний соціально-економічний коледж;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 “Український кристал”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1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Фінансові ресурси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Кошти місцевого бюджету;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кошти, надані ТОВ “Український кристал”.</a:t>
                      </a:r>
                    </a:p>
                  </a:txBody>
                  <a:tcPr horzOverflow="overflow"/>
                </a:tc>
              </a:tr>
              <a:tr h="913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Матеріальні ресурси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Приміщення для проведення занять;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обладнання для виготовлення друкованої продукції.</a:t>
                      </a:r>
                    </a:p>
                  </a:txBody>
                  <a:tcPr horzOverflow="overflow"/>
                </a:tc>
              </a:tr>
              <a:tr h="967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Інформаційні ресурси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Заняття з професійної реабілітації, профорієнтаційні тренінги;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Друкована продукція (інформаційні буклети);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2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Відеопродукція (соціальний відеоролик).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15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Етапи впровадження проекту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285720" y="1357299"/>
            <a:ext cx="8461375" cy="1214446"/>
          </a:xfrm>
          <a:prstGeom prst="flowChart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етап 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 взаємодії місцевих органів виконавчої влади, органів соціальної сфери, навчальних закладів та підприємств, які надають робочі місця. 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285720" y="3429000"/>
            <a:ext cx="8461375" cy="1214445"/>
          </a:xfrm>
          <a:prstGeom prst="flowChart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 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побудова ефективної  моделі професійної реабілітації.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71604" y="2786058"/>
            <a:ext cx="504825" cy="57626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500562" y="2643182"/>
            <a:ext cx="503237" cy="7207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500958" y="2428868"/>
            <a:ext cx="504825" cy="9366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571604" y="4786322"/>
            <a:ext cx="504825" cy="57626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572000" y="4643446"/>
            <a:ext cx="503237" cy="7207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643834" y="4429132"/>
            <a:ext cx="504825" cy="9366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357158" y="5429264"/>
            <a:ext cx="8461375" cy="1281125"/>
          </a:xfrm>
          <a:prstGeom prst="flowChart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 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 активного робочого потенціалу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32009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ЗМІСТ ПРОЕКТУ</a:t>
            </a:r>
          </a:p>
        </p:txBody>
      </p:sp>
      <p:graphicFrame>
        <p:nvGraphicFramePr>
          <p:cNvPr id="19485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8211854"/>
              </p:ext>
            </p:extLst>
          </p:nvPr>
        </p:nvGraphicFramePr>
        <p:xfrm>
          <a:off x="0" y="1285859"/>
          <a:ext cx="9144000" cy="57208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42825"/>
                <a:gridCol w="2124380"/>
                <a:gridCol w="1857791"/>
                <a:gridCol w="1972759"/>
                <a:gridCol w="1446245"/>
              </a:tblGrid>
              <a:tr h="54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Етапи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sng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 роботи</a:t>
                      </a:r>
                      <a:endParaRPr kumimoji="0" lang="ru-RU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sng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Бенефіціари</a:t>
                      </a:r>
                      <a:endParaRPr kumimoji="0" lang="ru-RU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sng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Термін реалізації</a:t>
                      </a:r>
                      <a:endParaRPr kumimoji="0" lang="ru-RU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65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uk-UA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Організація взаємодії місцевих органів виконавчої влади, органів соціальної сфери, навчальних закладів та підприємств, які надають робочі місця.</a:t>
                      </a:r>
                      <a:endParaRPr kumimoji="0" lang="uk-UA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Круглий стіл;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соціальна реклама.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Кам’янець-Подільський міський Центр соціальних служб для сім’ї, дітей та молоді;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Міський та районний Центри </a:t>
                      </a: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зайнятості;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Подільський спеціальний навчально-реабілітаційний соціально-економічний коледж.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листопада 2018 року по січень 2019 року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436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uk-UA" sz="14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етап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Побудова ефективної  моделі професійної реабілітації, ознайомлення з правами осіб з інвалідністю на ринку праці України.</a:t>
                      </a:r>
                      <a:endParaRPr kumimoji="0" lang="uk-UA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Тематичні семінари,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профорієнтаційні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kumimoji="0" lang="uk-UA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ренінги</a:t>
                      </a:r>
                      <a:r>
                        <a:rPr kumimoji="0" lang="uk-UA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профорієнтаційні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консультації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січня 2019 року по травень 2019 року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1933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uk-UA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en-US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uk-UA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етап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Забезпечення активного робочого потенціалу.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Тематичні професійні заняття, відвідування закладів та установ, спостереження за роботою штатних працівників та безпосередня участь у діяльності.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травня 2019  року по листопад 2019 року.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6918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Методи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і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технології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проекту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500034" y="1714488"/>
            <a:ext cx="2952750" cy="1079500"/>
          </a:xfrm>
          <a:prstGeom prst="wedge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429256" y="1643050"/>
            <a:ext cx="2952750" cy="785818"/>
          </a:xfrm>
          <a:prstGeom prst="wedge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2643182"/>
            <a:ext cx="2919412" cy="935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 професійної реабілітації.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3643314"/>
            <a:ext cx="2919413" cy="935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4643446"/>
            <a:ext cx="2919412" cy="9366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 профорієнтаційного консультування.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071810"/>
            <a:ext cx="2990850" cy="11509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Соціально-педагогічні </a:t>
            </a:r>
            <a:r>
              <a:rPr lang="uk-UA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методи:</a:t>
            </a:r>
            <a:br>
              <a:rPr lang="uk-UA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індивідуальні 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групові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бесіди, дискусії,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відеоуроки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286256"/>
            <a:ext cx="3000395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Психологічні </a:t>
            </a:r>
            <a:r>
              <a:rPr lang="uk-UA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методи:</a:t>
            </a:r>
            <a:br>
              <a:rPr lang="uk-UA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профорієнтаційні ігри.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220700"/>
            <a:ext cx="2990850" cy="12166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Соціологічні методи: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спостереження, експеримент,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постопитування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(анкетування, опитування,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пострезюме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5643578"/>
            <a:ext cx="2919412" cy="9366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Комунікаційні технології.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4533</TotalTime>
  <Words>811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Слайд 2</vt:lpstr>
      <vt:lpstr>Законодавчо-нормативна база: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Алiна</dc:creator>
  <cp:lastModifiedBy>admin</cp:lastModifiedBy>
  <cp:revision>135</cp:revision>
  <dcterms:created xsi:type="dcterms:W3CDTF">2017-03-26T13:41:41Z</dcterms:created>
  <dcterms:modified xsi:type="dcterms:W3CDTF">2019-04-04T18:01:23Z</dcterms:modified>
</cp:coreProperties>
</file>