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8" r:id="rId3"/>
    <p:sldId id="289" r:id="rId4"/>
    <p:sldId id="257" r:id="rId5"/>
    <p:sldId id="258" r:id="rId6"/>
    <p:sldId id="271" r:id="rId7"/>
    <p:sldId id="260" r:id="rId8"/>
    <p:sldId id="261" r:id="rId9"/>
    <p:sldId id="262" r:id="rId10"/>
    <p:sldId id="263" r:id="rId11"/>
    <p:sldId id="293" r:id="rId12"/>
    <p:sldId id="287" r:id="rId13"/>
    <p:sldId id="265" r:id="rId14"/>
    <p:sldId id="266" r:id="rId15"/>
    <p:sldId id="267" r:id="rId16"/>
    <p:sldId id="291" r:id="rId17"/>
    <p:sldId id="268" r:id="rId18"/>
    <p:sldId id="286" r:id="rId19"/>
    <p:sldId id="269" r:id="rId20"/>
    <p:sldId id="270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0" r:id="rId30"/>
    <p:sldId id="292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3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370E3-EF72-44B8-A837-A1B6819854D1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9ADAE-8A15-470D-8EC0-AD6D626C59D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42730-1987-4E6E-863F-B252ADBD3EC0}" type="slidenum">
              <a:rPr lang="ru-RU" smtClean="0">
                <a:latin typeface="Arial" pitchFamily="34" charset="0"/>
              </a:rPr>
              <a:pPr/>
              <a:t>27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F90B-5D0C-45B1-8717-BCDA3497D6D3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8098-06B3-430F-89A8-D2830D6FE6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F90B-5D0C-45B1-8717-BCDA3497D6D3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8098-06B3-430F-89A8-D2830D6FE6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F90B-5D0C-45B1-8717-BCDA3497D6D3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8098-06B3-430F-89A8-D2830D6FE6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F90B-5D0C-45B1-8717-BCDA3497D6D3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8098-06B3-430F-89A8-D2830D6FE6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F90B-5D0C-45B1-8717-BCDA3497D6D3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8098-06B3-430F-89A8-D2830D6FE6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F90B-5D0C-45B1-8717-BCDA3497D6D3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8098-06B3-430F-89A8-D2830D6FE6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F90B-5D0C-45B1-8717-BCDA3497D6D3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8098-06B3-430F-89A8-D2830D6FE6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F90B-5D0C-45B1-8717-BCDA3497D6D3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8098-06B3-430F-89A8-D2830D6FE6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F90B-5D0C-45B1-8717-BCDA3497D6D3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8098-06B3-430F-89A8-D2830D6FE6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F90B-5D0C-45B1-8717-BCDA3497D6D3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8098-06B3-430F-89A8-D2830D6FE6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F90B-5D0C-45B1-8717-BCDA3497D6D3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8098-06B3-430F-89A8-D2830D6FE60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0F90B-5D0C-45B1-8717-BCDA3497D6D3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F8098-06B3-430F-89A8-D2830D6FE60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86;&#1077;&#1082;&#1090;%20&#1085;&#1072;%20&#1082;&#1086;&#1085;&#1082;&#1091;&#1088;&#1089;\spokojnaya_muzyka_bez_slov_-_DJ_Neo_-_Romanticheskaya_pesnya_(xMusic.me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image" Target="../media/image27.jpeg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27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12" Type="http://schemas.openxmlformats.org/officeDocument/2006/relationships/image" Target="../media/image9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11" Type="http://schemas.openxmlformats.org/officeDocument/2006/relationships/image" Target="../media/image91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://img3.proshkolu.ru/content/media/pic/std/2000000/1156000/1155359-7334a77d47c173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2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643050"/>
            <a:ext cx="735811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СОЦІАЛЬНО-ПЕДАГОГІЧНИЙ ПРОЕКТ 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“ДИВИСЬ НЕ ЗАБУДЬ – ЛЮДИНОЮ БУДЬ!”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школьный\Desktop\Проект на конкурс\доб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9776" y="5322239"/>
            <a:ext cx="1514224" cy="15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library.kr.ua/novini/images/kontr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13978">
            <a:off x="6824154" y="56241"/>
            <a:ext cx="2381250" cy="2314575"/>
          </a:xfrm>
          <a:prstGeom prst="rect">
            <a:avLst/>
          </a:prstGeom>
          <a:noFill/>
        </p:spPr>
      </p:pic>
      <p:pic>
        <p:nvPicPr>
          <p:cNvPr id="9" name="spokojnaya_muzyka_bez_slov_-_DJ_Neo_-_Romanticheskaya_pesny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4823520" y="116632"/>
            <a:ext cx="43204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МІСЦЕ РЕАЛІЗАЦІЇ: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9798" y="1988840"/>
            <a:ext cx="445703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Загальноосвітня </a:t>
            </a:r>
          </a:p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 </a:t>
            </a:r>
            <a:r>
              <a:rPr lang="uk-UA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і-ііі</a:t>
            </a:r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ступенів №5 </a:t>
            </a:r>
          </a:p>
          <a:p>
            <a:pPr algn="ctr"/>
            <a:r>
              <a:rPr lang="uk-UA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м.котовська</a:t>
            </a:r>
            <a:endParaRPr lang="uk-UA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ОДЕСЬКОЇ ОБЛАСТІ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3" descr="C:\Users\школьный\Desktop\Проект на конкурс\доб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9776" y="5322239"/>
            <a:ext cx="1514224" cy="15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://kuncevo.ucoz.ru/uroki/pochatkovi/dobrota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5015650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школьный\Desktop\Проект на конкурс\free-cherry-bloss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128" cy="6858000"/>
          </a:xfrm>
          <a:prstGeom prst="rect">
            <a:avLst/>
          </a:prstGeom>
          <a:noFill/>
        </p:spPr>
      </p:pic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80772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Очікувані </a:t>
            </a:r>
            <a:r>
              <a:rPr lang="uk-UA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 проекту:</a:t>
            </a: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3459163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Сформувати активну життєву позицію учнів;</a:t>
            </a: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Навчити учнів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творити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 та допомагати людям;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Бути толерантними по відношенню до інших, незалежно від їхнього статусу, кольору шкіри, національності та релігії ;</a:t>
            </a:r>
          </a:p>
        </p:txBody>
      </p:sp>
      <p:pic>
        <p:nvPicPr>
          <p:cNvPr id="6" name="Picture 3" descr="C:\Users\школьный\Desktop\Проект на конкурс\доб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9776" y="0"/>
            <a:ext cx="1514224" cy="15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3645024"/>
            <a:ext cx="83529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 здорового мікроклімату в школі, активізація процесу згуртування   учнівського колективу.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Набуття учнями таких моральних цінностей як милосердя, 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толерантність, бажання допомогти ближньому;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Виховувати почуття патріотизму та любові до своєї Батьківщини.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школьный\Desktop\Проект на конкурс\free-cherry-bloss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28" cy="6858000"/>
          </a:xfrm>
          <a:prstGeom prst="rect">
            <a:avLst/>
          </a:prstGeom>
          <a:noFill/>
        </p:spPr>
      </p:pic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проекту: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Загальношкільні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Допоможи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ближньому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Пам´ятники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обеліски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Повір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себе»,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Затишок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Подаруй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людям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радість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Загальношкільні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«Школа -  моя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красуня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Подаруй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Найкраща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клумба»,«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Турбота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Ветерани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поруч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Подаруй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книгу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бібліотеці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«Живи,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АнтиСН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Д»,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Ми-за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здоровий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Курінню-НІ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!», «Молодь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наркотиків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!», «Планета в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теплих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долонях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Допоможи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солдатам в АТО»,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Зігрій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солдата»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Загальношкільні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класні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свята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Відчини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добру», «Добро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Краса -  вони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врятують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»,«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Людина –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творець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добра»,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святині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чесне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сяйво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доброти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учнівських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теми: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добро?»,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доброта?», «Краса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промовляє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добрими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ділами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«Добро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плекатиму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красиву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душу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матиму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конкурсів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«Людина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добра» та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малюнків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«Добро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тебе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доброти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милосердя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виховних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годин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Істинна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доброчинності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доброта –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ідеали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справжньої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красива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добра»,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Милосердя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доброта –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Розпізнай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добро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зло».</a:t>
            </a:r>
          </a:p>
        </p:txBody>
      </p:sp>
      <p:pic>
        <p:nvPicPr>
          <p:cNvPr id="5" name="Picture 3" descr="C:\Users\школьный\Desktop\Проект на конкурс\доб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372" y="0"/>
            <a:ext cx="1085628" cy="110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  <p:bldP spid="11878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Users\школьный\Desktop\Проект на конкурс\free-cherry-bloss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2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7356" y="214290"/>
            <a:ext cx="6858048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endParaRPr lang="uk-U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школьный\Desktop\Проект на конкурс\доб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776" y="5322239"/>
            <a:ext cx="1514224" cy="15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" y="972719"/>
            <a:ext cx="835821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endParaRPr lang="uk-UA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endParaRPr lang="uk-UA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endParaRPr lang="uk-UA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 колективної схвальної думки, аналізу вчинку (поведінки) чи засудження   дій дитини;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різні форми заохочення, спонукання до здійснення етичних вчинків;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збудження інтересу до кінцевого результату діяльності, розкриття очікуваної радості від нього;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 усвідомленої необхідності заборони негативного, спотвореного та застереження дитини від необачних вчинків;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навіювання потреби поводитися і  жити так, щоб одержати похвалу батьків, учителів, дорослого оточення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однолітків;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ефективність використання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психодіагностичних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методик для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девіантною поведінкою;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Users\школьный\Desktop\Проект на конкурс\free-cherry-bloss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28" y="0"/>
            <a:ext cx="9154128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274638"/>
            <a:ext cx="677909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ПРОЕКТУ:</a:t>
            </a:r>
            <a:endParaRPr kumimoji="0" lang="ru-RU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23936" y="1700808"/>
            <a:ext cx="7662863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1.Діагностико-концептуальний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етап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2.Організаційний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етап</a:t>
            </a:r>
            <a:r>
              <a:rPr lang="ru-RU" sz="3200" b="1" dirty="0">
                <a:solidFill>
                  <a:srgbClr val="002060"/>
                </a:solidFill>
              </a:rPr>
              <a:t>;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3.Етап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реалізації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4.Етап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оцінювання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ефективності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проведеної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роботи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C:\Users\школьный\Desktop\Проект на конкурс\доб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776" y="5322239"/>
            <a:ext cx="1514224" cy="15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Users\школьный\Desktop\Проект на конкурс\free-cherry-bloss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28" cy="6858000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0"/>
            <a:ext cx="7929586" cy="2571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0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Діагностично-концептуальний</a:t>
            </a:r>
            <a:r>
              <a:rPr lang="ru-RU" sz="6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kumimoji="0" lang="ru-RU" sz="63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63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етап</a:t>
            </a:r>
            <a:endParaRPr kumimoji="0" lang="ru-RU" sz="63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0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pic>
        <p:nvPicPr>
          <p:cNvPr id="7" name="Picture 3" descr="C:\Users\школьный\Desktop\Проект на конкурс\доб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776" y="0"/>
            <a:ext cx="1514224" cy="15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Опрацювання літератури з даної теми.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Проведення учнівських і батьківських зборів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опитування та анкетування учнів школи.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проективних методик для визначення рівня сформованості понять  досліджуваних явищ.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Users\школьный\Desktop\Проект на конкурс\free-cherry-bloss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28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" y="916529"/>
            <a:ext cx="8643966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 та проведення рейдів з метою виявлення літніх людей, інвалідів, ветеранів Великої Вітчизняної війни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людей,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потребують допомоги.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Проведення круглих столів, диспутів, обговорення даної проблеми на засіданнях учнівського самоврядування та розподіл обов’язків.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 волонтерських загонів на базі  школи, екологічних загонів на базі кожного класу.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Систематизація та оформлення зібраного матеріалу та звіт про пророблену роботу.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58426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Організаційний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Users\школьный\Desktop\Проект на конкурс\free-cherry-bloss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28" cy="6858000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55576" y="548680"/>
            <a:ext cx="7931224" cy="5577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kumimoji="0" lang="ru-RU" sz="11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kumimoji="0" lang="ru-RU" sz="11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kumimoji="0" lang="ru-RU" sz="11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дій</a:t>
            </a:r>
            <a:r>
              <a:rPr kumimoji="0" lang="ru-RU" sz="11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вихованню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толерантної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6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принципами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дитячої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байдужості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агресивності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6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потреб та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підбір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форм,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6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благодійних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акціях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аукціонах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конкурсах;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6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Корекційно-відновлювальна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схильними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девіантної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проявів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жорстокості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6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ефективних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державними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установами</a:t>
            </a:r>
            <a:r>
              <a:rPr lang="ru-RU" sz="6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організаціями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активна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ними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0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pic>
        <p:nvPicPr>
          <p:cNvPr id="7" name="Picture 3" descr="C:\Users\школьный\Desktop\Проект на конкурс\доб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776" y="5322239"/>
            <a:ext cx="1514224" cy="15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школьный\Desktop\Проект на конкурс\free-cherry-bloss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8726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складова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89003"/>
            <a:ext cx="8329642" cy="5768997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uk-UA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проведення операції "Милосердя", "Ветеран живе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поруч“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“Зігрій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солдата в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АТО”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“Допоможи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ближньому”</a:t>
            </a:r>
            <a:endParaRPr lang="uk-UA" sz="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 посильної допомоги літнім 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людям та інвалідам</a:t>
            </a:r>
            <a:endParaRPr lang="uk-UA" sz="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Акція «Допомога птахам»</a:t>
            </a:r>
          </a:p>
          <a:p>
            <a:pPr lvl="0"/>
            <a:r>
              <a:rPr lang="uk-UA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Випуск бюлетеня до Дня людей з обмеженими можливостями </a:t>
            </a:r>
          </a:p>
          <a:p>
            <a:pPr lvl="0"/>
            <a:r>
              <a:rPr lang="uk-UA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Акція «Збережи ялинку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“Ми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чисте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довкілля”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“Посади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дерево”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“Зелений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десант”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“Хай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сяє чистотою рідна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школа”</a:t>
            </a:r>
            <a:endParaRPr lang="uk-UA" sz="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Загальношкільна </a:t>
            </a:r>
            <a:r>
              <a:rPr lang="uk-UA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лінійка до Дня виведення військ з Афганістану</a:t>
            </a:r>
          </a:p>
          <a:p>
            <a:pPr lvl="0"/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малюнків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“Скажемо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“Ні”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війні”</a:t>
            </a:r>
            <a:endParaRPr lang="uk-UA" sz="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Операція "Милосердя" 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“Не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забувай про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інших”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“Зроби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діло”</a:t>
            </a:r>
            <a:endParaRPr lang="uk-UA" sz="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Участь у місячнику благоустрою та озеленення 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території, трудові десанти</a:t>
            </a:r>
            <a:endParaRPr lang="uk-UA" sz="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Випуск </a:t>
            </a:r>
            <a:r>
              <a:rPr lang="uk-UA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інформаційних газет "Вони боролись за нашу незалежність", «Надія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sz="5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“Пам’ятай</a:t>
            </a:r>
            <a:r>
              <a:rPr lang="uk-UA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подвиг..!”</a:t>
            </a:r>
            <a:endParaRPr lang="uk-UA" sz="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школьный\Desktop\Проект на конкурс\free-cherry-bloss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0"/>
            <a:ext cx="6348981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ПРОЕКТУ:</a:t>
            </a:r>
          </a:p>
          <a:p>
            <a:pPr algn="ctr"/>
            <a:endParaRPr lang="uk-UA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0034" y="1428736"/>
            <a:ext cx="7829576" cy="441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571612"/>
            <a:ext cx="8472518" cy="444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школьный\Desktop\Проект на конкурс\доб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776" y="5322239"/>
            <a:ext cx="1514224" cy="15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57159" y="1131971"/>
            <a:ext cx="878684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Розроблено якісно новий підхід до підвищення рівня моральної  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культури батьків та учнів.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Покращено</a:t>
            </a:r>
            <a:r>
              <a:rPr kumimoji="0" lang="uk-UA" sz="2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якість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просвіти батьків та їх залучення у процес виховання дітей.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ормування особистості, здатної до самовизначення, саморозвитку, самовдосконалення на основі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загальнолюдських та етичних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принципів.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Сформовано в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учнів такі моральні цінності як милосердя, толерантність, бажання допомогти ближньому.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Створено здоровий мікроклімат в школі, активізовано процес згуртування учнівського колективу.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Сформовано відповідальне ставлення до природи, до рідного краю,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своєї держави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засвоєння народних традицій у стосунках дитини з природою.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5" name="Picture 5" descr="IMG_0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"/>
            <a:ext cx="6797675" cy="5097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704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5367" t="11176" r="2330" b="19112"/>
          <a:stretch>
            <a:fillRect/>
          </a:stretch>
        </p:blipFill>
        <p:spPr>
          <a:xfrm>
            <a:off x="4648200" y="5208588"/>
            <a:ext cx="2133600" cy="139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7047" name="Содержимое 3" descr="IMG_000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181600"/>
            <a:ext cx="1981200" cy="142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7048" name="Picture 8" descr="DSCN24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5214950"/>
            <a:ext cx="1905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7049" name="Picture 9" descr="P20101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4800"/>
            <a:ext cx="2028825" cy="1497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7050" name="Picture 10" descr="IMG_53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304800"/>
            <a:ext cx="2133600" cy="142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7051" name="Picture 11" descr="IMG_536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880771">
            <a:off x="7298407" y="2013818"/>
            <a:ext cx="1676400" cy="111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7052" name="Picture 12" descr="IMG_003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976223">
            <a:off x="176582" y="1998599"/>
            <a:ext cx="15240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7053" name="Picture 13" descr="IMG_00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760166">
            <a:off x="7182169" y="3702709"/>
            <a:ext cx="1752600" cy="1312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7054" name="Picture 14" descr="IMG_020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098871">
            <a:off x="208140" y="3626733"/>
            <a:ext cx="1752601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7055" name="Picture 15" descr="IMG_023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7999" y="5214950"/>
            <a:ext cx="1809733" cy="13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Users\школьный\Desktop\Проект на конкурс\free-cherry-bloss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2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620688"/>
            <a:ext cx="48245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Робота школи </a:t>
            </a:r>
          </a:p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вихованню толерантної особистості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3" descr="C:\Users\школьный\Desktop\Проект на конкурс\доб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776" y="5322239"/>
            <a:ext cx="1514224" cy="15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http://salan.ucoz.ru/_ld/0/47___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Рисунок 4" descr="getImage (16)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3505200"/>
            <a:ext cx="2514600" cy="18859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8549" name="Picture 5" descr="P22604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2522538" cy="189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8550" name="Picture 6" descr="P22604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28600"/>
            <a:ext cx="259080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8551" name="Picture 7" descr="P22604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419600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8552" name="Picture 8" descr="P22604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762000"/>
            <a:ext cx="259080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8553" name="Picture 9" descr="P22604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838200"/>
            <a:ext cx="259080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762000" y="2590800"/>
            <a:ext cx="7924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 dirty="0">
                <a:solidFill>
                  <a:srgbClr val="000099"/>
                </a:solidFill>
              </a:rPr>
              <a:t> 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Справжнє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милосердя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приносити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людям, не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думаючи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винагороду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2400" b="1" dirty="0">
                <a:solidFill>
                  <a:srgbClr val="FF3300"/>
                </a:solidFill>
                <a:latin typeface="Comic Sans MS" pitchFamily="66" charset="0"/>
              </a:rPr>
              <a:t/>
            </a:r>
            <a:br>
              <a:rPr lang="uk-UA" sz="2400" b="1" dirty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uk-UA" sz="2400" b="1" dirty="0">
                <a:solidFill>
                  <a:srgbClr val="FF3300"/>
                </a:solidFill>
                <a:latin typeface="Comic Sans MS" pitchFamily="66" charset="0"/>
              </a:rPr>
              <a:t>       </a:t>
            </a:r>
            <a:endParaRPr lang="ru-RU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http://salan.ucoz.ru/_ld/0/47___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uk-UA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АКЦІЯ “ДОПОМОГА ВЕТЕРАНАМ”</a:t>
            </a:r>
            <a:endParaRPr lang="ru-RU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4" name="Picture 4" descr="IMG_0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143000"/>
            <a:ext cx="2667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65" name="Picture 5" descr="IMG_0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838200"/>
            <a:ext cx="2667000" cy="200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66" name="Picture 6" descr="IMG_0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524000"/>
            <a:ext cx="2665413" cy="199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67" name="Объект 4" descr="C:\Documents and Settings\Admin\Рабочий стол\весна 2013 069.jpg"/>
          <p:cNvPicPr>
            <a:picLocks noGrp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57200" y="3200400"/>
            <a:ext cx="2819400" cy="1905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8" name="Объект 2"/>
          <p:cNvSpPr>
            <a:spLocks/>
          </p:cNvSpPr>
          <p:nvPr/>
        </p:nvSpPr>
        <p:spPr bwMode="auto">
          <a:xfrm>
            <a:off x="5791200" y="38862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65125" algn="ctr">
              <a:spcBef>
                <a:spcPct val="20000"/>
              </a:spcBef>
            </a:pPr>
            <a:r>
              <a:rPr lang="ru-RU" sz="3600" dirty="0"/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пам’ятаємо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знаєм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бережем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світлу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 встанем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коліна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живими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Ветерани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Добрі справи 0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3581400"/>
            <a:ext cx="2667001" cy="1999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21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2" grpId="1"/>
      <p:bldP spid="51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http://salan.ucoz.ru/_ld/0/47___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4221163"/>
            <a:ext cx="6584950" cy="1584325"/>
          </a:xfrm>
        </p:spPr>
        <p:txBody>
          <a:bodyPr/>
          <a:lstStyle/>
          <a:p>
            <a:pPr eaLnBrk="1" hangingPunct="1"/>
            <a:endParaRPr lang="uk-UA" sz="2000" i="1" smtClean="0">
              <a:solidFill>
                <a:srgbClr val="CCFF66"/>
              </a:solidFill>
              <a:latin typeface="Century Gothic" pitchFamily="34" charset="0"/>
            </a:endParaRPr>
          </a:p>
        </p:txBody>
      </p:sp>
      <p:pic>
        <p:nvPicPr>
          <p:cNvPr id="103428" name="Picture 4" descr="учні 008"/>
          <p:cNvPicPr>
            <a:picLocks noChangeAspect="1" noChangeArrowheads="1"/>
          </p:cNvPicPr>
          <p:nvPr/>
        </p:nvPicPr>
        <p:blipFill>
          <a:blip r:embed="rId3" cstate="print"/>
          <a:srcRect t="7378" r="26787"/>
          <a:stretch>
            <a:fillRect/>
          </a:stretch>
        </p:blipFill>
        <p:spPr bwMode="auto">
          <a:xfrm>
            <a:off x="6248400" y="838200"/>
            <a:ext cx="2698750" cy="1921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29" name="Picture 5" descr="учні 004"/>
          <p:cNvPicPr>
            <a:picLocks noChangeAspect="1" noChangeArrowheads="1"/>
          </p:cNvPicPr>
          <p:nvPr/>
        </p:nvPicPr>
        <p:blipFill>
          <a:blip r:embed="rId4" cstate="print"/>
          <a:srcRect l="20235" t="-793"/>
          <a:stretch>
            <a:fillRect/>
          </a:stretch>
        </p:blipFill>
        <p:spPr bwMode="auto">
          <a:xfrm>
            <a:off x="3124200" y="3810000"/>
            <a:ext cx="2895298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30" name="Picture 6" descr="Новый год 2014 268"/>
          <p:cNvPicPr>
            <a:picLocks noChangeAspect="1" noChangeArrowheads="1"/>
          </p:cNvPicPr>
          <p:nvPr/>
        </p:nvPicPr>
        <p:blipFill>
          <a:blip r:embed="rId5" cstate="print"/>
          <a:srcRect l="37010" t="12338" r="29549" b="24097"/>
          <a:stretch>
            <a:fillRect/>
          </a:stretch>
        </p:blipFill>
        <p:spPr bwMode="auto">
          <a:xfrm>
            <a:off x="6248400" y="3200400"/>
            <a:ext cx="2727325" cy="2917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1752600" y="6248400"/>
            <a:ext cx="554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b="1" i="1" dirty="0">
                <a:solidFill>
                  <a:srgbClr val="CC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</a:t>
            </a:r>
            <a:endParaRPr lang="ru-RU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5715000" y="3352800"/>
            <a:ext cx="310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b="1" i="1" dirty="0">
                <a:solidFill>
                  <a:srgbClr val="CC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  <a:endParaRPr lang="ru-RU" b="1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03433" name="Picture 9" descr="img006"/>
          <p:cNvPicPr>
            <a:picLocks noChangeAspect="1" noChangeArrowheads="1"/>
          </p:cNvPicPr>
          <p:nvPr/>
        </p:nvPicPr>
        <p:blipFill>
          <a:blip r:embed="rId6" cstate="print"/>
          <a:srcRect t="12546" r="7072"/>
          <a:stretch>
            <a:fillRect/>
          </a:stretch>
        </p:blipFill>
        <p:spPr bwMode="auto">
          <a:xfrm>
            <a:off x="609600" y="3048000"/>
            <a:ext cx="2209800" cy="2991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36" name="Picture 12" descr="Изображение 1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914400"/>
            <a:ext cx="2768600" cy="207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55" name="WordArt 3"/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7086600" cy="762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"ДОПОМОЖИ ПТАШКАМ</a:t>
            </a:r>
          </a:p>
          <a:p>
            <a:pPr algn="ctr"/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ПЕРЕЗИМУВАТИ"</a:t>
            </a:r>
          </a:p>
        </p:txBody>
      </p:sp>
      <p:pic>
        <p:nvPicPr>
          <p:cNvPr id="14" name="Рисунок 1" descr="100_217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1371600"/>
            <a:ext cx="2819400" cy="2005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61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http://salan.ucoz.ru/_ld/0/47___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3733800" cy="1676400"/>
          </a:xfrm>
        </p:spPr>
        <p:txBody>
          <a:bodyPr/>
          <a:lstStyle/>
          <a:p>
            <a:pPr eaLnBrk="1" hangingPunct="1"/>
            <a:r>
              <a:rPr lang="uk-UA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Трудовий десант </a:t>
            </a:r>
            <a:br>
              <a:rPr lang="uk-UA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“Хай</a:t>
            </a:r>
            <a:r>
              <a:rPr lang="uk-UA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сяє школа</a:t>
            </a:r>
            <a:br>
              <a:rPr lang="uk-UA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рідна </a:t>
            </a:r>
            <a:r>
              <a:rPr lang="uk-UA" sz="16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чистотою”</a:t>
            </a:r>
            <a:r>
              <a:rPr lang="uk-UA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та акція </a:t>
            </a:r>
            <a:r>
              <a:rPr lang="uk-UA" sz="16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“Перетворимо</a:t>
            </a:r>
            <a:r>
              <a:rPr lang="uk-UA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школу на квітучий </a:t>
            </a:r>
            <a:r>
              <a:rPr lang="uk-UA" sz="16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сад”</a:t>
            </a:r>
            <a:endParaRPr lang="ru-RU" sz="16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3" descr="IMG_002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133600"/>
            <a:ext cx="2387600" cy="1790700"/>
          </a:xfrm>
          <a:effectLst>
            <a:softEdge rad="112500"/>
          </a:effectLst>
        </p:spPr>
      </p:pic>
      <p:pic>
        <p:nvPicPr>
          <p:cNvPr id="48133" name="Picture 5" descr="IMG_05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2301875" cy="1725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IMG_07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962400"/>
            <a:ext cx="2336771" cy="175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IMG_05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962400"/>
            <a:ext cx="2386027" cy="178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IMG_07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962400"/>
            <a:ext cx="23876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IMG_06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133600"/>
            <a:ext cx="2336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IMG_07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2133600"/>
            <a:ext cx="2286000" cy="171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IMG_066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304800"/>
            <a:ext cx="2286000" cy="171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IMG_070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5638800"/>
            <a:ext cx="142316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IMG_07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5638800"/>
            <a:ext cx="137160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 descr="IMG_06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9000" y="5638800"/>
            <a:ext cx="1320345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7" descr="IMG_07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53000" y="5715000"/>
            <a:ext cx="1183919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IMG_067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99171" y="5791200"/>
            <a:ext cx="1117915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IMG_068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67600" y="5791200"/>
            <a:ext cx="1143000" cy="85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5" descr="Изображение 09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19400" y="1219200"/>
            <a:ext cx="1143000" cy="85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Изображение 09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53000" y="1143000"/>
            <a:ext cx="1295400" cy="97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http://salan.ucoz.ru/_ld/0/47___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IMG_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14400"/>
            <a:ext cx="2590800" cy="194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WordArt 6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7239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24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7353" name="Picture 9" descr="IMG_00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914400"/>
            <a:ext cx="259080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54" name="Picture 10" descr="IMG_00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14400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IMG_01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048000"/>
            <a:ext cx="2708215" cy="2030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 descr="IMG_01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971800"/>
            <a:ext cx="2691779" cy="2017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5" descr="IMG_01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2971800"/>
            <a:ext cx="2835017" cy="2125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добро 003"/>
          <p:cNvPicPr>
            <a:picLocks noChangeAspect="1" noChangeArrowheads="1"/>
          </p:cNvPicPr>
          <p:nvPr/>
        </p:nvPicPr>
        <p:blipFill>
          <a:blip r:embed="rId9" cstate="print"/>
          <a:srcRect t="7684"/>
          <a:stretch>
            <a:fillRect/>
          </a:stretch>
        </p:blipFill>
        <p:spPr bwMode="auto">
          <a:xfrm>
            <a:off x="2971800" y="5029200"/>
            <a:ext cx="3053688" cy="1586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6" descr="добро 005"/>
          <p:cNvPicPr>
            <a:picLocks noChangeAspect="1" noChangeArrowheads="1"/>
          </p:cNvPicPr>
          <p:nvPr/>
        </p:nvPicPr>
        <p:blipFill>
          <a:blip r:embed="rId10" cstate="print"/>
          <a:srcRect t="18825"/>
          <a:stretch>
            <a:fillRect/>
          </a:stretch>
        </p:blipFill>
        <p:spPr bwMode="auto">
          <a:xfrm>
            <a:off x="304799" y="5105400"/>
            <a:ext cx="1103479" cy="1592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7" descr="добро 011"/>
          <p:cNvPicPr>
            <a:picLocks noChangeAspect="1" noChangeArrowheads="1"/>
          </p:cNvPicPr>
          <p:nvPr/>
        </p:nvPicPr>
        <p:blipFill>
          <a:blip r:embed="rId11" cstate="print"/>
          <a:srcRect l="58641" t="10480"/>
          <a:stretch>
            <a:fillRect/>
          </a:stretch>
        </p:blipFill>
        <p:spPr bwMode="auto">
          <a:xfrm>
            <a:off x="7467601" y="5105400"/>
            <a:ext cx="1189448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648200" y="16764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06" name="TextBox 17"/>
          <p:cNvSpPr txBox="1">
            <a:spLocks noChangeArrowheads="1"/>
          </p:cNvSpPr>
          <p:nvPr/>
        </p:nvSpPr>
        <p:spPr bwMode="auto">
          <a:xfrm>
            <a:off x="609600" y="1524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Вручення подарунків вихованцям ДНЗ №1 </a:t>
            </a:r>
            <a:r>
              <a:rPr lang="uk-UA" sz="20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“Берізка”</a:t>
            </a:r>
            <a:r>
              <a:rPr lang="uk-UA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та вихованцям реабілітаційного центру</a:t>
            </a:r>
          </a:p>
        </p:txBody>
      </p:sp>
      <p:sp>
        <p:nvSpPr>
          <p:cNvPr id="8207" name="Заголовок 18"/>
          <p:cNvSpPr>
            <a:spLocks noGrp="1"/>
          </p:cNvSpPr>
          <p:nvPr>
            <p:ph type="title"/>
          </p:nvPr>
        </p:nvSpPr>
        <p:spPr>
          <a:xfrm>
            <a:off x="0" y="2057400"/>
            <a:ext cx="8229600" cy="609600"/>
          </a:xfrm>
        </p:spPr>
        <p:txBody>
          <a:bodyPr/>
          <a:lstStyle/>
          <a:p>
            <a:pPr eaLnBrk="1" hangingPunct="1"/>
            <a:endParaRPr lang="uk-UA" sz="1600" i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2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" descr="http://salan.ucoz.ru/_ld/0/47___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z="400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57200"/>
            <a:ext cx="7086600" cy="53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28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 у нас акція  “Вивчив сам-навчи другого!”</a:t>
            </a:r>
            <a:endParaRPr lang="ru-RU" sz="2800" b="1" i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6" name="Picture 4" descr="IMG_00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2987675" cy="2239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397" name="Picture 5" descr="IMG_00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038600"/>
            <a:ext cx="3048000" cy="228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398" name="Picture 6" descr="IMG_00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676400"/>
            <a:ext cx="3063875" cy="2297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399" name="Picture 7" descr="IMG_00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114800"/>
            <a:ext cx="2971800" cy="2227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400" name="Picture 8" descr="IMG_006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676400"/>
            <a:ext cx="2057400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401" name="Picture 9" descr="IMG_00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648200"/>
            <a:ext cx="2225675" cy="1668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402" name="Picture 10" descr="IMG_00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922068">
            <a:off x="3276600" y="3276600"/>
            <a:ext cx="2073275" cy="1554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 descr="http://salan.ucoz.ru/_ld/0/47___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uk-UA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Загальношкільні акції«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Книга мала, та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серцю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люба</a:t>
            </a:r>
            <a:r>
              <a:rPr lang="uk-UA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!» та </a:t>
            </a:r>
            <a:r>
              <a:rPr lang="uk-UA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“Подаруй</a:t>
            </a:r>
            <a:r>
              <a:rPr lang="uk-UA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книгу </a:t>
            </a:r>
            <a:r>
              <a:rPr lang="uk-UA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бібліотеці”</a:t>
            </a:r>
            <a:endParaRPr lang="ru-RU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7" name="Объект 4" descr="C:\Documents and Settings\Admin\Рабочий стол\PICT3037.JPG"/>
          <p:cNvPicPr>
            <a:picLocks noGrp="1"/>
          </p:cNvPicPr>
          <p:nvPr>
            <p:ph sz="quarter" idx="4294967295"/>
          </p:nvPr>
        </p:nvPicPr>
        <p:blipFill>
          <a:blip r:embed="rId4" cstate="print"/>
          <a:srcRect b="15417"/>
          <a:stretch>
            <a:fillRect/>
          </a:stretch>
        </p:blipFill>
        <p:spPr>
          <a:xfrm>
            <a:off x="228600" y="990600"/>
            <a:ext cx="2895600" cy="1981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8308" name="Объект 5" descr="C:\Documents and Settings\Admin\Рабочий стол\PICT3048.JPG"/>
          <p:cNvPicPr>
            <a:picLocks noGrp="1"/>
          </p:cNvPicPr>
          <p:nvPr>
            <p:ph sz="quarter" idx="4294967295"/>
          </p:nvPr>
        </p:nvPicPr>
        <p:blipFill>
          <a:blip r:embed="rId5" cstate="print"/>
          <a:srcRect b="14989"/>
          <a:stretch>
            <a:fillRect/>
          </a:stretch>
        </p:blipFill>
        <p:spPr>
          <a:xfrm>
            <a:off x="3200400" y="1447800"/>
            <a:ext cx="2743200" cy="1981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P22803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343400"/>
            <a:ext cx="2844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Изображение 2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3733800"/>
            <a:ext cx="2819400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Пользователь\Videos\IMG_40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5999" y="4572000"/>
            <a:ext cx="2933649" cy="1954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C:\Users\Пользователь\Videos\IMG_406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1066800"/>
            <a:ext cx="2972357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7" descr="http://salan.ucoz.ru/_ld/0/47___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39200" cy="990600"/>
          </a:xfrm>
        </p:spPr>
        <p:txBody>
          <a:bodyPr anchor="b"/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        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Загальношкільна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акція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Подаруй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радість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друзям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батькам»</a:t>
            </a:r>
          </a:p>
        </p:txBody>
      </p:sp>
      <p:pic>
        <p:nvPicPr>
          <p:cNvPr id="124931" name="Рисунок 4" descr="DSCN537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914400"/>
            <a:ext cx="1981200" cy="1421739"/>
          </a:xfrm>
          <a:effectLst>
            <a:softEdge rad="112500"/>
          </a:effectLst>
        </p:spPr>
      </p:pic>
      <p:pic>
        <p:nvPicPr>
          <p:cNvPr id="124933" name="Рисунок 5" descr="DSCN537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90600"/>
            <a:ext cx="1981200" cy="130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4934" name="Рисунок 6" descr="DSCN537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990600"/>
            <a:ext cx="2057400" cy="12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4935" name="Рисунок 7" descr="DSCN537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990600"/>
            <a:ext cx="2057400" cy="129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учні 023"/>
          <p:cNvPicPr>
            <a:picLocks noChangeAspect="1" noChangeArrowheads="1"/>
          </p:cNvPicPr>
          <p:nvPr/>
        </p:nvPicPr>
        <p:blipFill>
          <a:blip r:embed="rId7" cstate="print"/>
          <a:srcRect l="15100" r="18843" b="2663"/>
          <a:stretch>
            <a:fillRect/>
          </a:stretch>
        </p:blipFill>
        <p:spPr bwMode="auto">
          <a:xfrm>
            <a:off x="304800" y="2514600"/>
            <a:ext cx="2333270" cy="193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учні 025"/>
          <p:cNvPicPr>
            <a:picLocks noChangeAspect="1" noChangeArrowheads="1"/>
          </p:cNvPicPr>
          <p:nvPr/>
        </p:nvPicPr>
        <p:blipFill>
          <a:blip r:embed="rId8" cstate="print"/>
          <a:srcRect l="8995" b="19882"/>
          <a:stretch>
            <a:fillRect/>
          </a:stretch>
        </p:blipFill>
        <p:spPr bwMode="auto">
          <a:xfrm>
            <a:off x="1143000" y="4876800"/>
            <a:ext cx="3297742" cy="163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учні 016"/>
          <p:cNvPicPr>
            <a:picLocks noChangeAspect="1" noChangeArrowheads="1"/>
          </p:cNvPicPr>
          <p:nvPr/>
        </p:nvPicPr>
        <p:blipFill>
          <a:blip r:embed="rId9" cstate="print"/>
          <a:srcRect l="27016" t="25636"/>
          <a:stretch>
            <a:fillRect/>
          </a:stretch>
        </p:blipFill>
        <p:spPr bwMode="auto">
          <a:xfrm>
            <a:off x="4953000" y="4876800"/>
            <a:ext cx="2898775" cy="1661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9" descr="учні 020"/>
          <p:cNvPicPr>
            <a:picLocks noChangeAspect="1" noChangeArrowheads="1"/>
          </p:cNvPicPr>
          <p:nvPr/>
        </p:nvPicPr>
        <p:blipFill>
          <a:blip r:embed="rId10" cstate="print"/>
          <a:srcRect l="33006" t="12149" r="25380"/>
          <a:stretch>
            <a:fillRect/>
          </a:stretch>
        </p:blipFill>
        <p:spPr bwMode="auto">
          <a:xfrm>
            <a:off x="6705600" y="2438400"/>
            <a:ext cx="1895112" cy="225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8" descr="учні 019"/>
          <p:cNvPicPr>
            <a:picLocks noChangeAspect="1" noChangeArrowheads="1"/>
          </p:cNvPicPr>
          <p:nvPr/>
        </p:nvPicPr>
        <p:blipFill>
          <a:blip r:embed="rId11" cstate="print"/>
          <a:srcRect l="37500" t="2171" r="23419" b="13792"/>
          <a:stretch>
            <a:fillRect/>
          </a:stretch>
        </p:blipFill>
        <p:spPr bwMode="auto">
          <a:xfrm>
            <a:off x="2743200" y="2514600"/>
            <a:ext cx="1727200" cy="208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учні 017"/>
          <p:cNvPicPr>
            <a:picLocks noChangeAspect="1" noChangeArrowheads="1"/>
          </p:cNvPicPr>
          <p:nvPr/>
        </p:nvPicPr>
        <p:blipFill>
          <a:blip r:embed="rId12" cstate="print"/>
          <a:srcRect l="36795" t="3244" r="24585"/>
          <a:stretch>
            <a:fillRect/>
          </a:stretch>
        </p:blipFill>
        <p:spPr bwMode="auto">
          <a:xfrm>
            <a:off x="4800600" y="2438400"/>
            <a:ext cx="1511300" cy="213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-228600" y="2743200"/>
            <a:ext cx="91440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uk-UA" sz="3600" b="1" i="1" kern="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3600" b="1" i="1" kern="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</a:br>
            <a:endParaRPr lang="ru-RU" sz="3600" b="1" i="1" kern="0" dirty="0">
              <a:solidFill>
                <a:srgbClr val="99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ьный\Desktop\Проект на конкурс\love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1495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357166"/>
            <a:ext cx="6572296" cy="58578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Хай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світлими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чистими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будуть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ваші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помисли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а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всі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справи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добрими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Рано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пізно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кожний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вірус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знаходять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вакцину. А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щоб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знищити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ненависть, кривду, неприязнь,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нещастя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кожного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нас 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закладено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так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багато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добра.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Не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шкодуйте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його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роздавати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рідним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друзям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знайомим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лінуйтесь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щодня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робити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найлегшу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справу –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дарувати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хоч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краплину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добра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всьому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живому на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землі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І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негаразди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щезнуть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Тож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нехай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кожен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нас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задумається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«А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все я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зробив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для того,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щоб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людям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було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біля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мене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затишно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та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спокійно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?!»</a:t>
            </a:r>
          </a:p>
        </p:txBody>
      </p:sp>
      <p:pic>
        <p:nvPicPr>
          <p:cNvPr id="4" name="Picture 4" descr="C:\Users\школьный\Desktop\Проект на конкурс\a930c8299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0122" y="3645024"/>
            <a:ext cx="229928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7106" name="Picture 2" descr="C:\Users\школьный\Desktop\Проект на конкурс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15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Проект на конкурс\b7f63a91daa08222a188767ab6c9c383_50d063ec7095f00b6ce424a2331564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706" y="0"/>
            <a:ext cx="9218706" cy="6858000"/>
          </a:xfrm>
          <a:prstGeom prst="rect">
            <a:avLst/>
          </a:prstGeom>
          <a:noFill/>
        </p:spPr>
      </p:pic>
      <p:pic>
        <p:nvPicPr>
          <p:cNvPr id="1026" name="Picture 2" descr="F:\Проект на конкурс\logo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3" y="5132893"/>
            <a:ext cx="1763688" cy="172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Проект на конкурс\KsmDAZlDi-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3429000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Людина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добра,</a:t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ласки,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щирості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батьківської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хати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двора,</a:t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теплоти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кожнім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слові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Людина в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приходить для добра,</a:t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цім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добро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творити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діточки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пора,</a:t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серденьку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любов’ю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0"/>
            <a:ext cx="3491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про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майно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ідеться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нерухоме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про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якесь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багатство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про</a:t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Теоретично нам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відоме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один одному добро.</a:t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Зроби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добро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забудь.</a:t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сторицею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віддасться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єдина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непохибна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путь</a:t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до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чийогось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9" name="Picture 3" descr="C:\Users\школьный\Desktop\Проект на конкурс\free-cherry-bloss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2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0"/>
            <a:ext cx="4857783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Актуальність проекту: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1500174"/>
            <a:ext cx="67151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духовній красі людини найціннішими,безумовно є людяність,лагідність,милосердя,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ввічливість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доброта.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житті ми зустрічаємось з красою і підлістю,радістю і горем. Чому ж в такому гарному світі існує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зло,байдужість і жорстокість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Чому ми не вміємо прощати одне одному, захистити один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одного, або ж – просто  допомогти? 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Невже світ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добрих людей і наповнений тільки Злом? Чи залишимо ми добрі сторінки нашого життя?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Це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залежить лише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 нас.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Дивись не забудь – людиною будь!».</a:t>
            </a: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Людина прийшла у цей світ,щоб творити добро і добру пам'ять залишити по собі. Кожен новий день повинен розпочинатися з добрих побажань один одному,і легкокрилою піснею благословлятися на добрі справи,на благо і добро нашої України.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І зараз, і у майбутньому ми хочемо бачити дітей творцями прекрасного,людьми з красивими душами і високими помислами. Щоб вони відкрили чарівні двері свого серця-двері добра та довіри.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школьный\Desktop\Проект на конкурс\доб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322239"/>
            <a:ext cx="1514224" cy="15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 descr="C:\Users\школьный\Desktop\Проект на конкурс\free-cherry-blosso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12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357166"/>
            <a:ext cx="50353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 ПРОЕКТУ: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357298"/>
            <a:ext cx="6215106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Ознайомити учнів із Законами доброти, честі та справедливості;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Формувати у школярів найвищі людські цінності: ввічливість, милосердя, людську гідність, чуйність, любов і повагу до ближнього;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Викликати бажання діяти і підпорядковувати свої дії принципам моралі «Твори добро, красу і радість»;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Виховувати почуття людської гідності, бажання духовно вдосконалюватися;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Вчити поважати один одного, допомагати та надавати підтримку.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школьный\Desktop\Проект на конкурс\доб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9776" y="5322239"/>
            <a:ext cx="1514224" cy="15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школьный\Desktop\Проект на конкурс\free-cherry-bloss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128" cy="6858000"/>
          </a:xfrm>
          <a:prstGeom prst="rect">
            <a:avLst/>
          </a:prstGeom>
          <a:noFill/>
        </p:spPr>
      </p:pic>
      <p:sp>
        <p:nvSpPr>
          <p:cNvPr id="113667" name="Содержимое 2"/>
          <p:cNvSpPr>
            <a:spLocks/>
          </p:cNvSpPr>
          <p:nvPr/>
        </p:nvSpPr>
        <p:spPr bwMode="auto">
          <a:xfrm>
            <a:off x="468313" y="191611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</a:pPr>
            <a:endParaRPr lang="ru-RU" sz="3200"/>
          </a:p>
          <a:p>
            <a:pPr marL="273050" indent="-273050">
              <a:spcBef>
                <a:spcPct val="20000"/>
              </a:spcBef>
              <a:buFontTx/>
              <a:buChar char="•"/>
            </a:pPr>
            <a:endParaRPr lang="ru-RU" sz="3200"/>
          </a:p>
        </p:txBody>
      </p:sp>
      <p:sp>
        <p:nvSpPr>
          <p:cNvPr id="2054" name="AutoShape 6"/>
          <p:cNvSpPr>
            <a:spLocks noGrp="1" noChangeArrowheads="1"/>
          </p:cNvSpPr>
          <p:nvPr>
            <p:ph type="title"/>
          </p:nvPr>
        </p:nvSpPr>
        <p:spPr>
          <a:xfrm>
            <a:off x="5486400" y="571480"/>
            <a:ext cx="3229004" cy="2095520"/>
          </a:xfrm>
          <a:prstGeom prst="cloudCallout">
            <a:avLst>
              <a:gd name="adj1" fmla="val -180292"/>
              <a:gd name="adj2" fmla="val -18394"/>
            </a:avLst>
          </a:prstGeom>
          <a:gradFill rotWithShape="1">
            <a:gsLst>
              <a:gs pos="0">
                <a:srgbClr val="CCFFFF">
                  <a:alpha val="39000"/>
                </a:srgbClr>
              </a:gs>
              <a:gs pos="100000">
                <a:srgbClr val="FFFF99"/>
              </a:gs>
            </a:gsLst>
            <a:lin ang="5400000" scaled="1"/>
          </a:gradFill>
          <a:ln>
            <a:solidFill>
              <a:srgbClr val="008080"/>
            </a:solidFill>
            <a:round/>
          </a:ln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Організувати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заходи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толерантності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людяності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AutoShape 5"/>
          <p:cNvGrpSpPr>
            <a:grpSpLocks/>
          </p:cNvGrpSpPr>
          <p:nvPr/>
        </p:nvGrpSpPr>
        <p:grpSpPr bwMode="auto">
          <a:xfrm>
            <a:off x="1" y="0"/>
            <a:ext cx="4429123" cy="3286123"/>
            <a:chOff x="-12" y="-93"/>
            <a:chExt cx="2930" cy="1775"/>
          </a:xfrm>
        </p:grpSpPr>
        <p:pic>
          <p:nvPicPr>
            <p:cNvPr id="113671" name="AutoShape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2" y="-4"/>
              <a:ext cx="2930" cy="1686"/>
            </a:xfrm>
            <a:prstGeom prst="rect">
              <a:avLst/>
            </a:prstGeom>
            <a:noFill/>
          </p:spPr>
        </p:pic>
        <p:sp>
          <p:nvSpPr>
            <p:cNvPr id="113672" name="Text Box 8"/>
            <p:cNvSpPr txBox="1">
              <a:spLocks noChangeArrowheads="1"/>
            </p:cNvSpPr>
            <p:nvPr/>
          </p:nvSpPr>
          <p:spPr bwMode="auto">
            <a:xfrm>
              <a:off x="443" y="-93"/>
              <a:ext cx="1881" cy="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endParaRPr lang="ru-RU" sz="2000" b="1" dirty="0" smtClean="0">
                <a:solidFill>
                  <a:srgbClr val="CC0066"/>
                </a:solidFill>
                <a:latin typeface="Calibri" pitchFamily="34" charset="0"/>
              </a:endParaRPr>
            </a:p>
            <a:p>
              <a:pPr algn="ctr">
                <a:spcAft>
                  <a:spcPts val="1000"/>
                </a:spcAft>
              </a:pPr>
              <a:endPara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ru-RU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Організувати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систематичні</a:t>
              </a: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благодійні</a:t>
              </a: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заходи, </a:t>
              </a:r>
              <a:r>
                <a:rPr lang="ru-RU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спрямовані</a:t>
              </a: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на </a:t>
              </a:r>
              <a:r>
                <a:rPr lang="ru-RU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надання</a:t>
              </a: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допомоги</a:t>
              </a: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дітям-сиротам</a:t>
              </a: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дітям</a:t>
              </a:r>
              <a:r>
                <a:rPr lang="uk-UA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ПБП</a:t>
              </a: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дітям</a:t>
              </a: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малозабезпечених</a:t>
              </a: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сімей</a:t>
              </a: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ru-RU" b="1" dirty="0">
                <a:solidFill>
                  <a:srgbClr val="CC0066"/>
                </a:solidFill>
              </a:endParaRPr>
            </a:p>
          </p:txBody>
        </p:sp>
      </p:grp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4000504"/>
            <a:ext cx="3571868" cy="2857496"/>
          </a:xfrm>
          <a:prstGeom prst="cloudCallout">
            <a:avLst>
              <a:gd name="adj1" fmla="val 52120"/>
              <a:gd name="adj2" fmla="val -4861"/>
            </a:avLst>
          </a:prstGeom>
          <a:gradFill rotWithShape="1">
            <a:gsLst>
              <a:gs pos="0">
                <a:srgbClr val="FFFF99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Створити волонтерські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загони в старших класах з метою надання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адресної допомоги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ветеранам та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пенсіонерам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5857847" y="4286256"/>
            <a:ext cx="3286153" cy="2571744"/>
          </a:xfrm>
          <a:prstGeom prst="cloudCallout">
            <a:avLst>
              <a:gd name="adj1" fmla="val -49458"/>
              <a:gd name="adj2" fmla="val -8255"/>
            </a:avLst>
          </a:prstGeom>
          <a:gradFill rotWithShape="1">
            <a:gsLst>
              <a:gs pos="0">
                <a:srgbClr val="FFBDFF"/>
              </a:gs>
              <a:gs pos="50000">
                <a:srgbClr val="FFFFCC"/>
              </a:gs>
              <a:gs pos="100000">
                <a:srgbClr val="FFBDFF"/>
              </a:gs>
            </a:gsLst>
            <a:lin ang="18900000" scaled="1"/>
          </a:gradFill>
          <a:ln w="9525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Залучати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благодійних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акціях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7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500430" y="4000504"/>
            <a:ext cx="2819400" cy="12192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uk-UA" sz="2400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11367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844824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65724" y="0"/>
            <a:ext cx="6578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ПРОЕКТУ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3" descr="C:\Users\школьный\Desktop\Проект на конкурс\добр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6934" y="5684477"/>
            <a:ext cx="1157066" cy="1173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000596" y="188640"/>
            <a:ext cx="4143404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ЄКТ ПРОЕКТУ: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СИСТЕМА ПОБУДОВИ ВЗАЄМОВІДНОСИН УЧНІВ НА ОСНОВІ АДЕКВАТНОЇ РЕАКЦІЇ НА ЗОВНІШНІ ПОДРАЗНИКИ (ВЧИНКИ ЛЮДЕЙ)</a:t>
            </a:r>
          </a:p>
        </p:txBody>
      </p:sp>
      <p:pic>
        <p:nvPicPr>
          <p:cNvPr id="13" name="Picture 3" descr="C:\Users\школьный\Desktop\Проект на конкурс\доб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776" y="5322239"/>
            <a:ext cx="1514224" cy="15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школьный\Desktop\Проект на конкурс\image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28826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5717592" y="188640"/>
            <a:ext cx="32326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ПРЕДМЕТ </a:t>
            </a:r>
          </a:p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ПРОЕКТУ: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1700808"/>
            <a:ext cx="3096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в</a:t>
            </a:r>
            <a:r>
              <a:rPr lang="ru-RU" sz="2800" b="1" dirty="0" err="1" smtClean="0">
                <a:solidFill>
                  <a:srgbClr val="7030A0"/>
                </a:solidFill>
              </a:rPr>
              <a:t>иховання</a:t>
            </a:r>
            <a:r>
              <a:rPr lang="ru-RU" sz="2800" b="1" dirty="0" smtClean="0">
                <a:solidFill>
                  <a:srgbClr val="7030A0"/>
                </a:solidFill>
              </a:rPr>
              <a:t> в </a:t>
            </a:r>
            <a:r>
              <a:rPr lang="ru-RU" sz="2800" b="1" dirty="0" err="1" smtClean="0">
                <a:solidFill>
                  <a:srgbClr val="7030A0"/>
                </a:solidFill>
              </a:rPr>
              <a:t>учнів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почуття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толерантності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взаємодопомоги</a:t>
            </a:r>
            <a:r>
              <a:rPr lang="ru-RU" sz="2800" b="1" dirty="0" smtClean="0">
                <a:solidFill>
                  <a:srgbClr val="7030A0"/>
                </a:solidFill>
              </a:rPr>
              <a:t> та </a:t>
            </a:r>
            <a:r>
              <a:rPr lang="ru-RU" sz="2800" b="1" dirty="0" err="1" smtClean="0">
                <a:solidFill>
                  <a:srgbClr val="7030A0"/>
                </a:solidFill>
              </a:rPr>
              <a:t>людяності</a:t>
            </a:r>
            <a:r>
              <a:rPr lang="ru-RU" sz="2800" b="1" dirty="0" smtClean="0">
                <a:solidFill>
                  <a:srgbClr val="7030A0"/>
                </a:solidFill>
              </a:rPr>
              <a:t> в рамках </a:t>
            </a:r>
            <a:r>
              <a:rPr lang="ru-RU" sz="2800" b="1" dirty="0" err="1" smtClean="0">
                <a:solidFill>
                  <a:srgbClr val="7030A0"/>
                </a:solidFill>
              </a:rPr>
              <a:t>шкільного</a:t>
            </a:r>
            <a:r>
              <a:rPr lang="ru-RU" sz="2800" b="1" dirty="0" smtClean="0">
                <a:solidFill>
                  <a:srgbClr val="7030A0"/>
                </a:solidFill>
              </a:rPr>
              <a:t> проекту «Дивись не забудь – </a:t>
            </a:r>
            <a:r>
              <a:rPr lang="ru-RU" sz="2800" b="1" dirty="0" err="1" smtClean="0">
                <a:solidFill>
                  <a:srgbClr val="7030A0"/>
                </a:solidFill>
              </a:rPr>
              <a:t>людиною</a:t>
            </a:r>
            <a:r>
              <a:rPr lang="ru-RU" sz="2800" b="1" dirty="0" smtClean="0">
                <a:solidFill>
                  <a:srgbClr val="7030A0"/>
                </a:solidFill>
              </a:rPr>
              <a:t> будь!»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8" name="Picture 3" descr="C:\Users\школьный\Desktop\Проект на конкурс\доб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4224" cy="15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школьный\Desktop\Проект на конкурс\3PF4AC-nEDc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5143501" cy="68580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школьный\Desktop\Проект на конкурс\free-cherry-bloss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71480"/>
            <a:ext cx="6497035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 ПРОЕКТУ:</a:t>
            </a:r>
          </a:p>
          <a:p>
            <a:pPr algn="ctr"/>
            <a:r>
              <a:rPr lang="uk-UA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Практично-орієнтований, </a:t>
            </a:r>
          </a:p>
          <a:p>
            <a:pPr algn="ctr"/>
            <a:r>
              <a:rPr lang="uk-UA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довготривалий проект</a:t>
            </a:r>
            <a:endParaRPr 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школьный\Desktop\Проект на конкурс\доб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776" y="0"/>
            <a:ext cx="1514224" cy="15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000232" y="228599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/>
          </a:p>
        </p:txBody>
      </p:sp>
      <p:pic>
        <p:nvPicPr>
          <p:cNvPr id="3074" name="Picture 2" descr="C:\Users\школьный\Desktop\Проект на конкурс\14852886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887264"/>
            <a:ext cx="5857916" cy="397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1372</Words>
  <Application>Microsoft Office PowerPoint</Application>
  <PresentationFormat>Экран (4:3)</PresentationFormat>
  <Paragraphs>159</Paragraphs>
  <Slides>30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Організувати  заходи з метою розвитку почуття  толерантності та людяності. </vt:lpstr>
      <vt:lpstr>Слайд 7</vt:lpstr>
      <vt:lpstr>Слайд 8</vt:lpstr>
      <vt:lpstr>Слайд 9</vt:lpstr>
      <vt:lpstr>Слайд 10</vt:lpstr>
      <vt:lpstr>Очікувані результати проекту: </vt:lpstr>
      <vt:lpstr>Реалізація проекту:</vt:lpstr>
      <vt:lpstr>Слайд 13</vt:lpstr>
      <vt:lpstr>Слайд 14</vt:lpstr>
      <vt:lpstr>Слайд 15</vt:lpstr>
      <vt:lpstr>Слайд 16</vt:lpstr>
      <vt:lpstr>Слайд 17</vt:lpstr>
      <vt:lpstr>Практична складова:</vt:lpstr>
      <vt:lpstr>Слайд 19</vt:lpstr>
      <vt:lpstr>Слайд 20</vt:lpstr>
      <vt:lpstr>Слайд 21</vt:lpstr>
      <vt:lpstr>АКЦІЯ “ДОПОМОГА ВЕТЕРАНАМ”</vt:lpstr>
      <vt:lpstr>Слайд 23</vt:lpstr>
      <vt:lpstr>Трудовий десант   “Хай сяє школа  рідна чистотою” та акція “Перетворимо школу на квітучий сад”</vt:lpstr>
      <vt:lpstr>Слайд 25</vt:lpstr>
      <vt:lpstr>Слайд 26</vt:lpstr>
      <vt:lpstr>Загальношкільні акції«Книга мала, та серцю люба!» та “Подаруй книгу бібліотеці”</vt:lpstr>
      <vt:lpstr>         Загальношкільна акція  «Подаруй радість друзям і батькам»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школьный</dc:creator>
  <cp:lastModifiedBy>User</cp:lastModifiedBy>
  <cp:revision>55</cp:revision>
  <dcterms:created xsi:type="dcterms:W3CDTF">2015-02-18T07:42:46Z</dcterms:created>
  <dcterms:modified xsi:type="dcterms:W3CDTF">2015-02-18T18:43:45Z</dcterms:modified>
</cp:coreProperties>
</file>