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1" r:id="rId14"/>
    <p:sldId id="262" r:id="rId15"/>
    <p:sldId id="258" r:id="rId16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4652" autoAdjust="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46F8292-4C37-46F4-A466-715C7BBEDDD3}" type="datetimeFigureOut">
              <a:rPr lang="ru-RU"/>
              <a:pPr>
                <a:defRPr/>
              </a:pPr>
              <a:t>17.03.2017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E87F283-BD41-4E4B-83B4-1BA4B5557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181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D5226D-8860-479B-A8AF-08A9BE9475A9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7090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18E73-2227-4FE3-A575-C22F91590B0F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381661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A16B9-625A-42BE-BB82-538A67BD1DDA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1505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4996A-C12A-4949-8680-0830D8ED23DF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230725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F039B-00E8-4D37-B5EF-6BDE6DF1FC42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94260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603BA-941B-4549-85E2-6A45E7CECABE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044784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88A7C-89E0-4C77-BD72-F3C4821112FC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06359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EB25F-D73B-4FA3-9540-95B7120338F9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861696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24CBA-C925-4E01-A8A4-E71628FAB349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269799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450AA-1A4C-42E4-8D47-656497E93855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46293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E2198-82AF-40EA-9419-716B14C2006B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97803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78BA1-46D7-4B21-8D1C-209995E98F49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728031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s-E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8D68343-7445-471A-85D5-2C3421ABFCEE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484438" y="549275"/>
            <a:ext cx="6191250" cy="2592388"/>
          </a:xfrm>
        </p:spPr>
        <p:txBody>
          <a:bodyPr anchor="ctr"/>
          <a:lstStyle/>
          <a:p>
            <a:pPr eaLnBrk="1" hangingPunct="1"/>
            <a:r>
              <a:rPr lang="uk-UA" altLang="ru-RU" sz="4800" b="1" smtClean="0">
                <a:solidFill>
                  <a:srgbClr val="CC3300"/>
                </a:solidFill>
              </a:rPr>
              <a:t>Омбудсмени – </a:t>
            </a:r>
            <a:r>
              <a:rPr lang="uk-UA" altLang="ru-RU" sz="4400" b="1" smtClean="0">
                <a:solidFill>
                  <a:srgbClr val="CC3300"/>
                </a:solidFill>
              </a:rPr>
              <a:t>завжди на варті порядку в ліцеї</a:t>
            </a:r>
            <a:r>
              <a:rPr lang="ru-RU" altLang="ru-RU" sz="4400" smtClean="0"/>
              <a:t> </a:t>
            </a:r>
            <a:r>
              <a:rPr lang="uk-UA" altLang="ru-RU" sz="4800" b="1" smtClean="0">
                <a:solidFill>
                  <a:srgbClr val="CC3300"/>
                </a:solidFill>
              </a:rPr>
              <a:t> </a:t>
            </a:r>
            <a:endParaRPr lang="es-ES" altLang="ru-RU" sz="4800" b="1" smtClean="0">
              <a:solidFill>
                <a:srgbClr val="CC33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141663"/>
            <a:ext cx="269557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908050"/>
            <a:ext cx="7510462" cy="1143000"/>
          </a:xfrm>
        </p:spPr>
        <p:txBody>
          <a:bodyPr/>
          <a:lstStyle/>
          <a:p>
            <a:pPr eaLnBrk="1" hangingPunct="1"/>
            <a:r>
              <a:rPr lang="uk-UA" altLang="ru-RU" sz="4000" b="1" smtClean="0">
                <a:solidFill>
                  <a:srgbClr val="CC3300"/>
                </a:solidFill>
              </a:rPr>
              <a:t>Расове, національне, релігійне насильство</a:t>
            </a:r>
            <a:endParaRPr lang="ru-RU" altLang="ru-RU" sz="4000" b="1" smtClean="0">
              <a:solidFill>
                <a:srgbClr val="CC33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268413"/>
            <a:ext cx="7643813" cy="4525962"/>
          </a:xfrm>
        </p:spPr>
        <p:txBody>
          <a:bodyPr/>
          <a:lstStyle/>
          <a:p>
            <a:pPr eaLnBrk="1" hangingPunct="1"/>
            <a:endParaRPr lang="uk-UA" altLang="ru-RU" b="1" smtClean="0"/>
          </a:p>
          <a:p>
            <a:pPr eaLnBrk="1" hangingPunct="1"/>
            <a:endParaRPr lang="uk-UA" altLang="ru-RU" b="1" smtClean="0"/>
          </a:p>
          <a:p>
            <a:pPr eaLnBrk="1" hangingPunct="1"/>
            <a:r>
              <a:rPr lang="uk-UA" altLang="ru-RU" b="1" smtClean="0"/>
              <a:t>Дискримінація інших людей на основі їх приналежності до іншої раси, нації, віросповідання</a:t>
            </a:r>
            <a:endParaRPr lang="ru-RU" altLang="ru-RU" b="1" smtClean="0"/>
          </a:p>
        </p:txBody>
      </p:sp>
      <p:pic>
        <p:nvPicPr>
          <p:cNvPr id="1331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3925888"/>
            <a:ext cx="4237037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Прямоугольник 7"/>
          <p:cNvSpPr>
            <a:spLocks noChangeArrowheads="1"/>
          </p:cNvSpPr>
          <p:nvPr/>
        </p:nvSpPr>
        <p:spPr bwMode="auto">
          <a:xfrm>
            <a:off x="936625" y="5832475"/>
            <a:ext cx="4032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uk-UA" altLang="ru-RU"/>
              <a:t>ст.2 Конвенції ООН про права дітей «</a:t>
            </a:r>
            <a:r>
              <a:rPr lang="uk-UA" altLang="ru-RU" b="1"/>
              <a:t>Усунення дискримінації»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b="1" smtClean="0">
                <a:solidFill>
                  <a:srgbClr val="CC3300"/>
                </a:solidFill>
              </a:rPr>
              <a:t>Статтеве насильство</a:t>
            </a:r>
            <a:endParaRPr lang="ru-RU" altLang="ru-RU" b="1" smtClean="0">
              <a:solidFill>
                <a:srgbClr val="CC33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00200"/>
            <a:ext cx="4319587" cy="4525963"/>
          </a:xfrm>
        </p:spPr>
        <p:txBody>
          <a:bodyPr/>
          <a:lstStyle/>
          <a:p>
            <a:pPr eaLnBrk="1" hangingPunct="1"/>
            <a:endParaRPr lang="uk-UA" altLang="ru-RU" b="1" smtClean="0"/>
          </a:p>
          <a:p>
            <a:pPr eaLnBrk="1" hangingPunct="1"/>
            <a:r>
              <a:rPr lang="uk-UA" altLang="ru-RU" b="1" smtClean="0"/>
              <a:t>Фізична, психологічна чи сексуальна дискримінація жінок чи чоловіків</a:t>
            </a:r>
            <a:endParaRPr lang="ru-RU" altLang="ru-RU" b="1" smtClean="0"/>
          </a:p>
        </p:txBody>
      </p:sp>
      <p:pic>
        <p:nvPicPr>
          <p:cNvPr id="1434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0" y="3711575"/>
            <a:ext cx="3529013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908050"/>
            <a:ext cx="8229600" cy="1143000"/>
          </a:xfrm>
        </p:spPr>
        <p:txBody>
          <a:bodyPr/>
          <a:lstStyle/>
          <a:p>
            <a:pPr eaLnBrk="1" hangingPunct="1"/>
            <a:r>
              <a:rPr lang="uk-UA" altLang="ru-RU" b="1" smtClean="0">
                <a:solidFill>
                  <a:srgbClr val="CC3300"/>
                </a:solidFill>
              </a:rPr>
              <a:t>Сексуальне насильство</a:t>
            </a:r>
            <a:endParaRPr lang="ru-RU" altLang="ru-RU" b="1" smtClean="0">
              <a:solidFill>
                <a:srgbClr val="CC33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00200"/>
            <a:ext cx="7570787" cy="4525963"/>
          </a:xfrm>
        </p:spPr>
        <p:txBody>
          <a:bodyPr/>
          <a:lstStyle/>
          <a:p>
            <a:pPr eaLnBrk="1" hangingPunct="1"/>
            <a:endParaRPr lang="uk-UA" altLang="ru-RU" b="1" smtClean="0"/>
          </a:p>
          <a:p>
            <a:pPr eaLnBrk="1" hangingPunct="1"/>
            <a:endParaRPr lang="uk-UA" altLang="ru-RU" b="1" smtClean="0"/>
          </a:p>
          <a:p>
            <a:pPr eaLnBrk="1" hangingPunct="1"/>
            <a:r>
              <a:rPr lang="uk-UA" altLang="ru-RU" b="1" smtClean="0"/>
              <a:t>Зазіхання на статеву недоторканість іншої людини</a:t>
            </a:r>
            <a:endParaRPr lang="ru-RU" altLang="ru-RU" b="1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CC3300"/>
                </a:solidFill>
              </a:rPr>
              <a:t>Ти- людина. Ти маєш права!!!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00200"/>
            <a:ext cx="7859712" cy="4525963"/>
          </a:xfrm>
        </p:spPr>
        <p:txBody>
          <a:bodyPr/>
          <a:lstStyle/>
          <a:p>
            <a:pPr indent="557213" eaLnBrk="1" hangingPunct="1">
              <a:buFontTx/>
              <a:buNone/>
            </a:pPr>
            <a:r>
              <a:rPr lang="uk-UA" altLang="ru-RU" smtClean="0"/>
              <a:t>Якщо порушуються твої права, ти не повинен про це мовчати! Звернися по допомогу </a:t>
            </a:r>
            <a:r>
              <a:rPr lang="ru-RU" altLang="ru-RU" smtClean="0"/>
              <a:t>за телефонами</a:t>
            </a:r>
            <a:r>
              <a:rPr lang="uk-UA" altLang="ru-RU" smtClean="0"/>
              <a:t> до:</a:t>
            </a:r>
          </a:p>
          <a:p>
            <a:pPr indent="557213" eaLnBrk="1" hangingPunct="1">
              <a:buFontTx/>
              <a:buAutoNum type="arabicPeriod"/>
            </a:pPr>
            <a:r>
              <a:rPr lang="uk-UA" altLang="ru-RU" b="1" smtClean="0">
                <a:sym typeface="Wingdings 2" panose="05020102010507070707" pitchFamily="18" charset="2"/>
              </a:rPr>
              <a:t></a:t>
            </a:r>
            <a:r>
              <a:rPr lang="ru-RU" altLang="ru-RU" smtClean="0"/>
              <a:t> </a:t>
            </a:r>
            <a:r>
              <a:rPr lang="ru-RU" altLang="ru-RU" b="1" smtClean="0"/>
              <a:t>35-60-64, 35-35-64</a:t>
            </a:r>
            <a:r>
              <a:rPr lang="ru-RU" altLang="ru-RU" smtClean="0"/>
              <a:t> </a:t>
            </a:r>
            <a:r>
              <a:rPr lang="en-US" altLang="ru-RU" smtClean="0"/>
              <a:t>– </a:t>
            </a:r>
            <a:r>
              <a:rPr lang="uk-UA" altLang="ru-RU" sz="2800" i="1" smtClean="0"/>
              <a:t>Вінницьк</a:t>
            </a:r>
            <a:r>
              <a:rPr lang="ru-RU" altLang="ru-RU" sz="2800" i="1" smtClean="0"/>
              <a:t>ого </a:t>
            </a:r>
            <a:r>
              <a:rPr lang="uk-UA" altLang="ru-RU" sz="2800" i="1" smtClean="0"/>
              <a:t>міського центру соціальних служб для сім’ї, дітей та молоді</a:t>
            </a:r>
          </a:p>
          <a:p>
            <a:pPr indent="557213" eaLnBrk="1" hangingPunct="1">
              <a:buFontTx/>
              <a:buAutoNum type="arabicPeriod"/>
            </a:pPr>
            <a:r>
              <a:rPr lang="uk-UA" altLang="ru-RU" b="1" smtClean="0">
                <a:sym typeface="Wingdings 2" panose="05020102010507070707" pitchFamily="18" charset="2"/>
              </a:rPr>
              <a:t></a:t>
            </a:r>
            <a:r>
              <a:rPr lang="ru-RU" altLang="ru-RU" smtClean="0"/>
              <a:t> </a:t>
            </a:r>
            <a:r>
              <a:rPr lang="uk-UA" altLang="ru-RU" b="1" smtClean="0"/>
              <a:t>67-13-73 </a:t>
            </a:r>
            <a:r>
              <a:rPr lang="en-US" altLang="ru-RU" b="1" smtClean="0"/>
              <a:t>- </a:t>
            </a:r>
            <a:r>
              <a:rPr lang="uk-UA" altLang="ru-RU" sz="2800" i="1" smtClean="0"/>
              <a:t>Служби у справах дітей</a:t>
            </a:r>
          </a:p>
          <a:p>
            <a:pPr indent="557213" eaLnBrk="1" hangingPunct="1">
              <a:buFontTx/>
              <a:buAutoNum type="arabicPeriod"/>
            </a:pPr>
            <a:r>
              <a:rPr lang="uk-UA" altLang="ru-RU" b="1" smtClean="0">
                <a:sym typeface="Wingdings 2" panose="05020102010507070707" pitchFamily="18" charset="2"/>
              </a:rPr>
              <a:t></a:t>
            </a:r>
            <a:r>
              <a:rPr lang="ru-RU" altLang="ru-RU" smtClean="0"/>
              <a:t> </a:t>
            </a:r>
            <a:r>
              <a:rPr lang="uk-UA" altLang="ru-RU" b="1" smtClean="0"/>
              <a:t>102  - </a:t>
            </a:r>
            <a:r>
              <a:rPr lang="uk-UA" altLang="ru-RU" sz="2800" i="1" smtClean="0"/>
              <a:t>Міліції</a:t>
            </a:r>
            <a:endParaRPr lang="uk-UA" altLang="ru-RU" b="1" smtClean="0"/>
          </a:p>
          <a:p>
            <a:pPr indent="557213" eaLnBrk="1" hangingPunct="1">
              <a:buFontTx/>
              <a:buAutoNum type="arabicPeriod"/>
            </a:pPr>
            <a:endParaRPr lang="uk-UA" altLang="ru-RU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404813"/>
            <a:ext cx="7715250" cy="5721350"/>
          </a:xfrm>
        </p:spPr>
        <p:txBody>
          <a:bodyPr/>
          <a:lstStyle/>
          <a:p>
            <a:pPr indent="557213" eaLnBrk="1" hangingPunct="1">
              <a:buFontTx/>
              <a:buNone/>
            </a:pPr>
            <a:r>
              <a:rPr lang="en-US" altLang="ru-RU" b="1" smtClean="0">
                <a:sym typeface="Wingdings 2" panose="05020102010507070707" pitchFamily="18" charset="2"/>
              </a:rPr>
              <a:t>4. </a:t>
            </a:r>
            <a:r>
              <a:rPr lang="uk-UA" altLang="ru-RU" b="1" smtClean="0">
                <a:sym typeface="Wingdings 2" panose="05020102010507070707" pitchFamily="18" charset="2"/>
              </a:rPr>
              <a:t></a:t>
            </a:r>
            <a:r>
              <a:rPr lang="ru-RU" altLang="ru-RU" smtClean="0"/>
              <a:t> </a:t>
            </a:r>
            <a:r>
              <a:rPr lang="ru-RU" altLang="ru-RU" b="1" smtClean="0"/>
              <a:t>35-85-60</a:t>
            </a:r>
            <a:r>
              <a:rPr lang="uk-UA" altLang="ru-RU" b="1" smtClean="0"/>
              <a:t>  - </a:t>
            </a:r>
            <a:r>
              <a:rPr lang="ru-RU" altLang="ru-RU" sz="2800" i="1" smtClean="0"/>
              <a:t>Вінницької міської громадської організації «Чоловіки проти насильства»</a:t>
            </a:r>
          </a:p>
          <a:p>
            <a:pPr indent="557213" eaLnBrk="1" hangingPunct="1">
              <a:buFontTx/>
              <a:buNone/>
            </a:pPr>
            <a:r>
              <a:rPr lang="ru-RU" altLang="ru-RU" b="1" smtClean="0"/>
              <a:t>5. </a:t>
            </a:r>
            <a:r>
              <a:rPr lang="uk-UA" altLang="ru-RU" b="1" smtClean="0">
                <a:sym typeface="Wingdings 2" panose="05020102010507070707" pitchFamily="18" charset="2"/>
              </a:rPr>
              <a:t></a:t>
            </a:r>
            <a:r>
              <a:rPr lang="ru-RU" altLang="ru-RU" b="1" smtClean="0"/>
              <a:t> (043) 253-1094</a:t>
            </a:r>
            <a:r>
              <a:rPr lang="ru-RU" altLang="ru-RU" smtClean="0"/>
              <a:t> - ВОПО «Джерело надії» </a:t>
            </a:r>
            <a:endParaRPr lang="ru-RU" altLang="ru-RU" i="1" smtClean="0"/>
          </a:p>
          <a:p>
            <a:pPr indent="557213" eaLnBrk="1" hangingPunct="1">
              <a:buFontTx/>
              <a:buNone/>
            </a:pPr>
            <a:endParaRPr lang="en-US" altLang="ru-RU" i="1" smtClean="0"/>
          </a:p>
          <a:p>
            <a:pPr indent="557213" eaLnBrk="1" hangingPunct="1">
              <a:buFontTx/>
              <a:buNone/>
            </a:pPr>
            <a:r>
              <a:rPr lang="uk-UA" altLang="ru-RU" smtClean="0"/>
              <a:t>Інтернет-сторінка про діяльність міських омбудсменів на сайті:</a:t>
            </a:r>
          </a:p>
          <a:p>
            <a:pPr indent="557213" algn="ctr" eaLnBrk="1" hangingPunct="1">
              <a:buFontTx/>
              <a:buNone/>
            </a:pPr>
            <a:r>
              <a:rPr lang="ru-RU" altLang="ru-RU" b="1" u="sng" smtClean="0"/>
              <a:t>http://vinnytsya.info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b="1" i="1" smtClean="0">
                <a:solidFill>
                  <a:srgbClr val="CC3300"/>
                </a:solidFill>
              </a:rPr>
              <a:t>Шановний друже!</a:t>
            </a:r>
            <a:endParaRPr lang="ru-RU" altLang="ru-RU" b="1" smtClean="0">
              <a:solidFill>
                <a:srgbClr val="CC33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11113" algn="ctr" eaLnBrk="1" hangingPunct="1">
              <a:buFontTx/>
              <a:buNone/>
            </a:pPr>
            <a:r>
              <a:rPr lang="uk-UA" altLang="ru-RU" b="1" smtClean="0"/>
              <a:t>Якщо тобі потрібна допомога, не вагайся! Будь мужнім, вчися захищати свої права, які даються тобі як вільній людині! Для цього просто звернися особисто до омбудсменів ліцею.</a:t>
            </a:r>
            <a:endParaRPr lang="uk-UA" altLang="ru-RU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b="1" i="1" smtClean="0">
                <a:solidFill>
                  <a:srgbClr val="CC3300"/>
                </a:solidFill>
              </a:rPr>
              <a:t>Омбудсмен</a:t>
            </a:r>
            <a:endParaRPr lang="ru-RU" altLang="ru-RU" smtClean="0">
              <a:solidFill>
                <a:srgbClr val="CC3300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3938" y="1600200"/>
            <a:ext cx="5329237" cy="4525963"/>
          </a:xfrm>
        </p:spPr>
        <p:txBody>
          <a:bodyPr/>
          <a:lstStyle/>
          <a:p>
            <a:pPr marL="442913" indent="628650" eaLnBrk="1" hangingPunct="1">
              <a:buFontTx/>
              <a:buNone/>
              <a:defRPr/>
            </a:pPr>
            <a:r>
              <a:rPr lang="uk-UA" altLang="ru-RU" i="1" dirty="0" smtClean="0"/>
              <a:t>Це слово є синонімом термінів “посередник", "</a:t>
            </a:r>
            <a:r>
              <a:rPr lang="uk-UA" altLang="ru-RU" i="1" dirty="0" err="1" smtClean="0"/>
              <a:t>проведор</a:t>
            </a:r>
            <a:r>
              <a:rPr lang="uk-UA" altLang="ru-RU" i="1" dirty="0" smtClean="0"/>
              <a:t>", "комісар". Воно означає особу, яку наділили обов’язком здійснювати контроль за дотриманням прав та інтересів людини і громадянина.</a:t>
            </a:r>
            <a:endParaRPr lang="uk-UA" altLang="ru-RU" dirty="0" smtClean="0"/>
          </a:p>
          <a:p>
            <a:pPr marL="633413" indent="619125" eaLnBrk="1" hangingPunct="1">
              <a:buFontTx/>
              <a:buNone/>
              <a:defRPr/>
            </a:pPr>
            <a:endParaRPr lang="ru-RU" altLang="ru-RU" dirty="0" smtClean="0"/>
          </a:p>
        </p:txBody>
      </p:sp>
      <p:pic>
        <p:nvPicPr>
          <p:cNvPr id="410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8" t="1389" r="18549" b="4260"/>
          <a:stretch>
            <a:fillRect/>
          </a:stretch>
        </p:blipFill>
        <p:spPr bwMode="auto">
          <a:xfrm>
            <a:off x="900113" y="1568450"/>
            <a:ext cx="3024187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0225" indent="369888" eaLnBrk="1" hangingPunct="1">
              <a:buFont typeface="Wingdings" panose="05000000000000000000" pitchFamily="2" charset="2"/>
              <a:buChar char="ь"/>
            </a:pPr>
            <a:r>
              <a:rPr lang="uk-UA" altLang="ru-RU" b="1" smtClean="0"/>
              <a:t>Законність</a:t>
            </a:r>
          </a:p>
          <a:p>
            <a:pPr marL="530225" indent="369888" eaLnBrk="1" hangingPunct="1">
              <a:buFont typeface="Wingdings" panose="05000000000000000000" pitchFamily="2" charset="2"/>
              <a:buChar char="ь"/>
            </a:pPr>
            <a:r>
              <a:rPr lang="uk-UA" altLang="ru-RU" b="1" smtClean="0"/>
              <a:t>Дотримання і захист прав дитини</a:t>
            </a:r>
          </a:p>
          <a:p>
            <a:pPr marL="530225" indent="369888" eaLnBrk="1" hangingPunct="1">
              <a:buFont typeface="Wingdings" panose="05000000000000000000" pitchFamily="2" charset="2"/>
              <a:buChar char="ь"/>
            </a:pPr>
            <a:r>
              <a:rPr lang="uk-UA" altLang="ru-RU" b="1" smtClean="0"/>
              <a:t>Доступність</a:t>
            </a:r>
          </a:p>
          <a:p>
            <a:pPr marL="530225" indent="369888" eaLnBrk="1" hangingPunct="1">
              <a:buFont typeface="Wingdings" panose="05000000000000000000" pitchFamily="2" charset="2"/>
              <a:buChar char="ь"/>
            </a:pPr>
            <a:r>
              <a:rPr lang="uk-UA" altLang="ru-RU" b="1" smtClean="0"/>
              <a:t>Конфіденційність</a:t>
            </a:r>
          </a:p>
          <a:p>
            <a:pPr marL="530225" indent="369888" eaLnBrk="1" hangingPunct="1">
              <a:buFont typeface="Wingdings" panose="05000000000000000000" pitchFamily="2" charset="2"/>
              <a:buChar char="ь"/>
            </a:pPr>
            <a:r>
              <a:rPr lang="uk-UA" altLang="ru-RU" b="1" smtClean="0"/>
              <a:t>Відповідальність за дотримання етичних та правових норм під час надання допомоги</a:t>
            </a:r>
          </a:p>
          <a:p>
            <a:pPr marL="530225" indent="369888" eaLnBrk="1" hangingPunct="1">
              <a:buFontTx/>
              <a:buNone/>
            </a:pPr>
            <a:r>
              <a:rPr lang="uk-UA" altLang="ru-RU" smtClean="0"/>
              <a:t> </a:t>
            </a:r>
            <a:endParaRPr lang="ru-RU" altLang="ru-RU" smtClean="0"/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4000" b="1" smtClean="0">
                <a:solidFill>
                  <a:srgbClr val="CC3300"/>
                </a:solidFill>
              </a:rPr>
              <a:t>Принципи діяльності  омбудсмена</a:t>
            </a:r>
            <a:endParaRPr lang="ru-RU" altLang="ru-RU" sz="4000" b="1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4000" b="1" smtClean="0"/>
              <a:t> </a:t>
            </a:r>
            <a:br>
              <a:rPr lang="uk-UA" altLang="ru-RU" sz="4000" b="1" smtClean="0"/>
            </a:br>
            <a:r>
              <a:rPr lang="uk-UA" altLang="ru-RU" sz="4000" b="1" smtClean="0">
                <a:solidFill>
                  <a:srgbClr val="CC3300"/>
                </a:solidFill>
              </a:rPr>
              <a:t>Основними завданнями дитячих омбудсменів є:</a:t>
            </a:r>
            <a:r>
              <a:rPr lang="uk-UA" altLang="ru-RU" sz="4000" b="1" smtClean="0"/>
              <a:t> </a:t>
            </a:r>
            <a:r>
              <a:rPr lang="uk-UA" altLang="ru-RU" sz="4000" smtClean="0"/>
              <a:t/>
            </a:r>
            <a:br>
              <a:rPr lang="uk-UA" altLang="ru-RU" sz="4000" smtClean="0"/>
            </a:br>
            <a:r>
              <a:rPr lang="uk-UA" altLang="ru-RU" sz="4000" smtClean="0"/>
              <a:t> </a:t>
            </a:r>
            <a:endParaRPr lang="ru-RU" altLang="ru-RU" sz="40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600200"/>
            <a:ext cx="7427912" cy="4852988"/>
          </a:xfrm>
        </p:spPr>
        <p:txBody>
          <a:bodyPr/>
          <a:lstStyle/>
          <a:p>
            <a:pPr indent="379413" eaLnBrk="1" hangingPunct="1">
              <a:buFontTx/>
              <a:buChar char="-"/>
            </a:pPr>
            <a:r>
              <a:rPr lang="uk-UA" altLang="ru-RU" sz="2000" b="1" smtClean="0"/>
              <a:t>сприяння реалізації Конвенції ООН про права дитини у ліцеї;</a:t>
            </a:r>
            <a:endParaRPr lang="en-US" altLang="ru-RU" sz="2000" b="1" smtClean="0"/>
          </a:p>
          <a:p>
            <a:pPr indent="379413" eaLnBrk="1" hangingPunct="1">
              <a:buFontTx/>
              <a:buChar char="-"/>
            </a:pPr>
            <a:r>
              <a:rPr lang="uk-UA" altLang="ru-RU" sz="2000" b="1" smtClean="0"/>
              <a:t> підвищення поінформованості дітей та громади міста про їхні права, через органи освіти та засоби масової інформації;</a:t>
            </a:r>
          </a:p>
          <a:p>
            <a:pPr indent="379413" eaLnBrk="1" hangingPunct="1">
              <a:buFontTx/>
              <a:buChar char="-"/>
            </a:pPr>
            <a:r>
              <a:rPr lang="uk-UA" altLang="ru-RU" sz="2000" b="1" smtClean="0"/>
              <a:t>моніторинг стану дотримання прав дітей в технічному ліцеї;</a:t>
            </a:r>
            <a:endParaRPr lang="en-US" altLang="ru-RU" sz="2000" b="1" smtClean="0"/>
          </a:p>
          <a:p>
            <a:pPr indent="379413" eaLnBrk="1" hangingPunct="1">
              <a:buFontTx/>
              <a:buChar char="-"/>
            </a:pPr>
            <a:r>
              <a:rPr lang="uk-UA" altLang="ru-RU" sz="2000" b="1" smtClean="0"/>
              <a:t>вирішення питань, що стосуються захисту прав дітей, як пріоритетних у місцевих органах влади, а також сприяння змінам у ставлення громади міста до проблем дітей;</a:t>
            </a:r>
          </a:p>
          <a:p>
            <a:pPr indent="379413" eaLnBrk="1" hangingPunct="1">
              <a:buFontTx/>
              <a:buChar char="-"/>
            </a:pPr>
            <a:r>
              <a:rPr lang="uk-UA" altLang="ru-RU" sz="2000" b="1" smtClean="0"/>
              <a:t>надання конкретної допомоги дітям, права яких порушені, шляхом звернення до органів влади та правоохоронних органів.</a:t>
            </a:r>
            <a:endParaRPr lang="ru-RU" altLang="ru-RU" sz="200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288"/>
            <a:ext cx="8424863" cy="4525962"/>
          </a:xfrm>
        </p:spPr>
        <p:txBody>
          <a:bodyPr/>
          <a:lstStyle/>
          <a:p>
            <a:pPr indent="557213" algn="ctr" eaLnBrk="1" hangingPunct="1">
              <a:buFontTx/>
              <a:buNone/>
              <a:defRPr/>
            </a:pPr>
            <a:r>
              <a:rPr lang="uk-UA" altLang="ru-RU" b="1" dirty="0" smtClean="0"/>
              <a:t>   </a:t>
            </a:r>
            <a:r>
              <a:rPr lang="uk-UA" altLang="ru-RU" sz="5400" b="1" dirty="0" smtClean="0">
                <a:solidFill>
                  <a:srgbClr val="CC3300"/>
                </a:solidFill>
              </a:rPr>
              <a:t>Насильство</a:t>
            </a:r>
            <a:r>
              <a:rPr lang="ru-RU" altLang="ru-RU" sz="5400" b="1" dirty="0" smtClean="0"/>
              <a:t> – </a:t>
            </a:r>
          </a:p>
          <a:p>
            <a:pPr indent="14288" algn="ctr" eaLnBrk="1" hangingPunct="1">
              <a:buFontTx/>
              <a:buNone/>
              <a:tabLst>
                <a:tab pos="7629525" algn="l"/>
              </a:tabLst>
              <a:defRPr/>
            </a:pPr>
            <a:r>
              <a:rPr lang="uk-UA" altLang="ru-RU" sz="4600" dirty="0" smtClean="0"/>
              <a:t>факт примусового контролю, який використовує одна людина над іншою</a:t>
            </a:r>
            <a:endParaRPr lang="ru-RU" altLang="ru-RU" sz="4600" dirty="0" smtClean="0"/>
          </a:p>
        </p:txBody>
      </p:sp>
      <p:pic>
        <p:nvPicPr>
          <p:cNvPr id="717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 b="4623"/>
          <a:stretch>
            <a:fillRect/>
          </a:stretch>
        </p:blipFill>
        <p:spPr bwMode="auto">
          <a:xfrm>
            <a:off x="0" y="3113088"/>
            <a:ext cx="9199563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b="1" smtClean="0">
                <a:solidFill>
                  <a:srgbClr val="CC3300"/>
                </a:solidFill>
              </a:rPr>
              <a:t>Види насильства</a:t>
            </a:r>
            <a:endParaRPr lang="ru-RU" altLang="ru-RU" b="1" smtClean="0">
              <a:solidFill>
                <a:srgbClr val="CC33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422400"/>
            <a:ext cx="7354887" cy="4525963"/>
          </a:xfrm>
        </p:spPr>
        <p:txBody>
          <a:bodyPr/>
          <a:lstStyle/>
          <a:p>
            <a:pPr eaLnBrk="1" hangingPunct="1"/>
            <a:r>
              <a:rPr lang="uk-UA" altLang="ru-RU" b="1" smtClean="0"/>
              <a:t>Психологічне</a:t>
            </a:r>
          </a:p>
          <a:p>
            <a:pPr eaLnBrk="1" hangingPunct="1"/>
            <a:r>
              <a:rPr lang="uk-UA" altLang="ru-RU" b="1" smtClean="0"/>
              <a:t>Фізичне</a:t>
            </a:r>
          </a:p>
          <a:p>
            <a:pPr eaLnBrk="1" hangingPunct="1"/>
            <a:r>
              <a:rPr lang="uk-UA" altLang="ru-RU" b="1" smtClean="0"/>
              <a:t>Расове</a:t>
            </a:r>
          </a:p>
          <a:p>
            <a:pPr eaLnBrk="1" hangingPunct="1"/>
            <a:r>
              <a:rPr lang="uk-UA" altLang="ru-RU" b="1" smtClean="0"/>
              <a:t>Економічне</a:t>
            </a:r>
          </a:p>
          <a:p>
            <a:pPr eaLnBrk="1" hangingPunct="1"/>
            <a:r>
              <a:rPr lang="uk-UA" altLang="ru-RU" b="1" smtClean="0"/>
              <a:t>Статеве</a:t>
            </a:r>
          </a:p>
          <a:p>
            <a:pPr eaLnBrk="1" hangingPunct="1"/>
            <a:r>
              <a:rPr lang="uk-UA" altLang="ru-RU" b="1" smtClean="0"/>
              <a:t>Сексуальне</a:t>
            </a:r>
          </a:p>
          <a:p>
            <a:pPr eaLnBrk="1" hangingPunct="1"/>
            <a:endParaRPr lang="uk-UA" altLang="ru-RU" b="1" smtClean="0"/>
          </a:p>
          <a:p>
            <a:pPr eaLnBrk="1" hangingPunct="1"/>
            <a:endParaRPr lang="ru-RU" altLang="ru-RU" b="1" smtClean="0"/>
          </a:p>
        </p:txBody>
      </p:sp>
      <p:pic>
        <p:nvPicPr>
          <p:cNvPr id="819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1389063"/>
            <a:ext cx="3824287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573713"/>
            <a:ext cx="1676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mtClean="0">
                <a:solidFill>
                  <a:srgbClr val="CC3300"/>
                </a:solidFill>
              </a:rPr>
              <a:t>Фізичне насильство</a:t>
            </a:r>
            <a:endParaRPr lang="ru-RU" altLang="ru-RU" smtClean="0">
              <a:solidFill>
                <a:srgbClr val="CC33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600200"/>
            <a:ext cx="7715250" cy="4525963"/>
          </a:xfrm>
        </p:spPr>
        <p:txBody>
          <a:bodyPr/>
          <a:lstStyle/>
          <a:p>
            <a:pPr eaLnBrk="1" hangingPunct="1"/>
            <a:r>
              <a:rPr lang="uk-UA" altLang="ru-RU" b="1" smtClean="0"/>
              <a:t>Завдання тілесних ушкоджень</a:t>
            </a:r>
          </a:p>
          <a:p>
            <a:pPr eaLnBrk="1" hangingPunct="1"/>
            <a:r>
              <a:rPr lang="uk-UA" altLang="ru-RU" b="1" smtClean="0"/>
              <a:t>Не гарантування умов безпеки та збереження життя і здоров’я</a:t>
            </a:r>
          </a:p>
          <a:p>
            <a:pPr eaLnBrk="1" hangingPunct="1"/>
            <a:r>
              <a:rPr lang="uk-UA" altLang="ru-RU" b="1" smtClean="0"/>
              <a:t>Позбавлення волі, житла, їжі, одягу тощо</a:t>
            </a:r>
            <a:endParaRPr lang="ru-RU" altLang="ru-RU" b="1" smtClean="0"/>
          </a:p>
        </p:txBody>
      </p:sp>
      <p:pic>
        <p:nvPicPr>
          <p:cNvPr id="1024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5648325"/>
            <a:ext cx="761523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b="1" smtClean="0">
                <a:solidFill>
                  <a:srgbClr val="CC3300"/>
                </a:solidFill>
              </a:rPr>
              <a:t>Психологічне насильство</a:t>
            </a:r>
            <a:endParaRPr lang="ru-RU" altLang="ru-RU" b="1" smtClean="0">
              <a:solidFill>
                <a:srgbClr val="CC33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600200"/>
            <a:ext cx="7138987" cy="4525963"/>
          </a:xfrm>
        </p:spPr>
        <p:txBody>
          <a:bodyPr/>
          <a:lstStyle/>
          <a:p>
            <a:pPr eaLnBrk="1" hangingPunct="1"/>
            <a:r>
              <a:rPr lang="uk-UA" altLang="ru-RU" b="1" smtClean="0"/>
              <a:t>Демонстрація розумової переваги</a:t>
            </a:r>
          </a:p>
          <a:p>
            <a:pPr eaLnBrk="1" hangingPunct="1"/>
            <a:r>
              <a:rPr lang="uk-UA" altLang="ru-RU" b="1" smtClean="0"/>
              <a:t>Підкреслення розумової недоторканності</a:t>
            </a:r>
          </a:p>
          <a:p>
            <a:pPr eaLnBrk="1" hangingPunct="1"/>
            <a:r>
              <a:rPr lang="uk-UA" altLang="ru-RU" b="1" smtClean="0"/>
              <a:t>Залякування, переслідування</a:t>
            </a:r>
          </a:p>
          <a:p>
            <a:pPr eaLnBrk="1" hangingPunct="1"/>
            <a:r>
              <a:rPr lang="uk-UA" altLang="ru-RU" b="1" smtClean="0"/>
              <a:t>Ігнорування почуттів</a:t>
            </a:r>
          </a:p>
          <a:p>
            <a:pPr eaLnBrk="1" hangingPunct="1"/>
            <a:r>
              <a:rPr lang="uk-UA" altLang="ru-RU" b="1" smtClean="0"/>
              <a:t>Ізоляція від родини, друзів</a:t>
            </a:r>
          </a:p>
          <a:p>
            <a:pPr eaLnBrk="1" hangingPunct="1"/>
            <a:r>
              <a:rPr lang="uk-UA" altLang="ru-RU" b="1" smtClean="0"/>
              <a:t>Навішування ярликів</a:t>
            </a:r>
            <a:endParaRPr lang="ru-RU" altLang="ru-RU" b="1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b="1" smtClean="0">
                <a:solidFill>
                  <a:srgbClr val="CC3300"/>
                </a:solidFill>
              </a:rPr>
              <a:t>Економічне насильство</a:t>
            </a:r>
            <a:endParaRPr lang="ru-RU" altLang="ru-RU" b="1" smtClean="0">
              <a:solidFill>
                <a:srgbClr val="CC33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600200"/>
            <a:ext cx="7283450" cy="4525963"/>
          </a:xfrm>
        </p:spPr>
        <p:txBody>
          <a:bodyPr/>
          <a:lstStyle/>
          <a:p>
            <a:pPr eaLnBrk="1" hangingPunct="1"/>
            <a:r>
              <a:rPr lang="uk-UA" altLang="ru-RU" b="1" smtClean="0"/>
              <a:t>Порушення інтересів члена сім’ї пов’язане з позбавленням або обмеженням його майнових прав</a:t>
            </a:r>
            <a:endParaRPr lang="ru-RU" altLang="ru-RU" b="1" smtClean="0"/>
          </a:p>
        </p:txBody>
      </p:sp>
      <p:pic>
        <p:nvPicPr>
          <p:cNvPr id="1229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3498850"/>
            <a:ext cx="32385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2881</TotalTime>
  <Words>402</Words>
  <Application>Microsoft Office PowerPoint</Application>
  <PresentationFormat>Экран (4:3)</PresentationFormat>
  <Paragraphs>63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Wingdings</vt:lpstr>
      <vt:lpstr>Wingdings 2</vt:lpstr>
      <vt:lpstr>Diseño predeterminado</vt:lpstr>
      <vt:lpstr>Омбудсмени – завжди на варті порядку в ліцеї  </vt:lpstr>
      <vt:lpstr>Омбудсмен</vt:lpstr>
      <vt:lpstr>Принципи діяльності  омбудсмена</vt:lpstr>
      <vt:lpstr>  Основними завданнями дитячих омбудсменів є:   </vt:lpstr>
      <vt:lpstr>Презентация PowerPoint</vt:lpstr>
      <vt:lpstr>Види насильства</vt:lpstr>
      <vt:lpstr>Фізичне насильство</vt:lpstr>
      <vt:lpstr>Психологічне насильство</vt:lpstr>
      <vt:lpstr>Економічне насильство</vt:lpstr>
      <vt:lpstr>Расове, національне, релігійне насильство</vt:lpstr>
      <vt:lpstr>Статтеве насильство</vt:lpstr>
      <vt:lpstr>Сексуальне насильство</vt:lpstr>
      <vt:lpstr>Ти- людина. Ти маєш права!!!</vt:lpstr>
      <vt:lpstr>Презентация PowerPoint</vt:lpstr>
      <vt:lpstr>Шановний друже!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Wadym</cp:lastModifiedBy>
  <cp:revision>512</cp:revision>
  <dcterms:created xsi:type="dcterms:W3CDTF">2010-05-23T14:28:12Z</dcterms:created>
  <dcterms:modified xsi:type="dcterms:W3CDTF">2017-03-17T17:24:15Z</dcterms:modified>
</cp:coreProperties>
</file>