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69" r:id="rId13"/>
    <p:sldId id="270" r:id="rId14"/>
    <p:sldId id="271" r:id="rId15"/>
    <p:sldId id="275" r:id="rId16"/>
    <p:sldId id="276" r:id="rId17"/>
    <p:sldId id="277" r:id="rId18"/>
    <p:sldId id="278" r:id="rId19"/>
    <p:sldId id="273" r:id="rId20"/>
    <p:sldId id="274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Стовпець1</c:v>
                </c:pt>
              </c:strCache>
            </c:strRef>
          </c:tx>
          <c:dLbls>
            <c:txPr>
              <a:bodyPr/>
              <a:lstStyle/>
              <a:p>
                <a:pPr>
                  <a:defRPr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Аркуш1!$A$2:$A$17</c:f>
              <c:strCache>
                <c:ptCount val="16"/>
                <c:pt idx="0">
                  <c:v>Італія</c:v>
                </c:pt>
                <c:pt idx="1">
                  <c:v>Росія</c:v>
                </c:pt>
                <c:pt idx="2">
                  <c:v>Польща</c:v>
                </c:pt>
                <c:pt idx="3">
                  <c:v>Чехія</c:v>
                </c:pt>
                <c:pt idx="4">
                  <c:v>Іспанія</c:v>
                </c:pt>
                <c:pt idx="5">
                  <c:v>Португалія</c:v>
                </c:pt>
                <c:pt idx="6">
                  <c:v>Англія</c:v>
                </c:pt>
                <c:pt idx="7">
                  <c:v>США</c:v>
                </c:pt>
                <c:pt idx="8">
                  <c:v>Німеччина</c:v>
                </c:pt>
                <c:pt idx="9">
                  <c:v>Австрія</c:v>
                </c:pt>
                <c:pt idx="10">
                  <c:v>Греція</c:v>
                </c:pt>
                <c:pt idx="11">
                  <c:v>Кіпр</c:v>
                </c:pt>
                <c:pt idx="12">
                  <c:v>Франція</c:v>
                </c:pt>
                <c:pt idx="13">
                  <c:v>Туреччина</c:v>
                </c:pt>
                <c:pt idx="14">
                  <c:v>Саудівська Аравія</c:v>
                </c:pt>
                <c:pt idx="15">
                  <c:v>Швеція</c:v>
                </c:pt>
              </c:strCache>
            </c:strRef>
          </c:cat>
          <c:val>
            <c:numRef>
              <c:f>Аркуш1!$B$2:$B$17</c:f>
              <c:numCache>
                <c:formatCode>General</c:formatCode>
                <c:ptCount val="16"/>
                <c:pt idx="0">
                  <c:v>103</c:v>
                </c:pt>
                <c:pt idx="1">
                  <c:v>79</c:v>
                </c:pt>
                <c:pt idx="2">
                  <c:v>61</c:v>
                </c:pt>
                <c:pt idx="3">
                  <c:v>55</c:v>
                </c:pt>
                <c:pt idx="4">
                  <c:v>31</c:v>
                </c:pt>
                <c:pt idx="5">
                  <c:v>11</c:v>
                </c:pt>
                <c:pt idx="6">
                  <c:v>11</c:v>
                </c:pt>
                <c:pt idx="7">
                  <c:v>9</c:v>
                </c:pt>
                <c:pt idx="8">
                  <c:v>6</c:v>
                </c:pt>
                <c:pt idx="9">
                  <c:v>5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Val val="1"/>
        </c:dLbls>
        <c:gapWidth val="75"/>
        <c:axId val="56859648"/>
        <c:axId val="56861440"/>
      </c:barChart>
      <c:catAx>
        <c:axId val="568596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ru-RU"/>
          </a:p>
        </c:txPr>
        <c:crossAx val="56861440"/>
        <c:crosses val="autoZero"/>
        <c:auto val="1"/>
        <c:lblAlgn val="ctr"/>
        <c:lblOffset val="100"/>
      </c:catAx>
      <c:valAx>
        <c:axId val="5686144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8596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дітей</c:v>
                </c:pt>
              </c:strCache>
            </c:strRef>
          </c:tx>
          <c:dLbls>
            <c:txPr>
              <a:bodyPr/>
              <a:lstStyle/>
              <a:p>
                <a:pPr>
                  <a:defRPr b="0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1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Аркуш1!$A$2:$A$11</c:f>
              <c:strCache>
                <c:ptCount val="8"/>
                <c:pt idx="0">
                  <c:v>Мати</c:v>
                </c:pt>
                <c:pt idx="1">
                  <c:v>Бабуся</c:v>
                </c:pt>
                <c:pt idx="2">
                  <c:v>Батько</c:v>
                </c:pt>
                <c:pt idx="3">
                  <c:v>Тітка</c:v>
                </c:pt>
                <c:pt idx="4">
                  <c:v>Сестра або брат</c:v>
                </c:pt>
                <c:pt idx="5">
                  <c:v>Дідусь</c:v>
                </c:pt>
                <c:pt idx="6">
                  <c:v>Дядько</c:v>
                </c:pt>
                <c:pt idx="7">
                  <c:v>Сусіди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176</c:v>
                </c:pt>
                <c:pt idx="1">
                  <c:v>92</c:v>
                </c:pt>
                <c:pt idx="2">
                  <c:v>60</c:v>
                </c:pt>
                <c:pt idx="3">
                  <c:v>21</c:v>
                </c:pt>
                <c:pt idx="4">
                  <c:v>15</c:v>
                </c:pt>
                <c:pt idx="5">
                  <c:v>5</c:v>
                </c:pt>
                <c:pt idx="6">
                  <c:v>4</c:v>
                </c:pt>
                <c:pt idx="7">
                  <c:v>1</c:v>
                </c:pt>
              </c:numCache>
            </c:numRef>
          </c:val>
        </c:ser>
        <c:dLbls>
          <c:showVal val="1"/>
        </c:dLbls>
        <c:gapWidth val="75"/>
        <c:axId val="70891776"/>
        <c:axId val="70890240"/>
      </c:barChart>
      <c:valAx>
        <c:axId val="70890240"/>
        <c:scaling>
          <c:orientation val="minMax"/>
        </c:scaling>
        <c:axPos val="b"/>
        <c:numFmt formatCode="General" sourceLinked="1"/>
        <c:majorTickMark val="none"/>
        <c:tickLblPos val="none"/>
        <c:crossAx val="70891776"/>
        <c:crosses val="autoZero"/>
        <c:crossBetween val="between"/>
      </c:valAx>
      <c:catAx>
        <c:axId val="70891776"/>
        <c:scaling>
          <c:orientation val="minMax"/>
        </c:scaling>
        <c:axPos val="l"/>
        <c:majorTickMark val="none"/>
        <c:tickLblPos val="nextTo"/>
        <c:txPr>
          <a:bodyPr/>
          <a:lstStyle/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ru-RU"/>
          </a:p>
        </c:txPr>
        <c:crossAx val="70890240"/>
        <c:crosses val="autoZero"/>
        <c:auto val="1"/>
        <c:lblAlgn val="ctr"/>
        <c:lblOffset val="100"/>
      </c:cat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випадків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Val val="1"/>
          </c:dLbls>
          <c:cat>
            <c:strRef>
              <c:f>Аркуш1!$A$2:$A$6</c:f>
              <c:strCache>
                <c:ptCount val="5"/>
                <c:pt idx="0">
                  <c:v>До року</c:v>
                </c:pt>
                <c:pt idx="1">
                  <c:v>Від 1 до 3 років</c:v>
                </c:pt>
                <c:pt idx="2">
                  <c:v>Від 3 до 5 років</c:v>
                </c:pt>
                <c:pt idx="3">
                  <c:v>Від 5 до 10 років</c:v>
                </c:pt>
                <c:pt idx="4">
                  <c:v>Більше 10 років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35</c:v>
                </c:pt>
                <c:pt idx="1">
                  <c:v>111</c:v>
                </c:pt>
                <c:pt idx="2">
                  <c:v>112</c:v>
                </c:pt>
                <c:pt idx="3">
                  <c:v>99</c:v>
                </c:pt>
                <c:pt idx="4">
                  <c:v>14</c:v>
                </c:pt>
              </c:numCache>
            </c:numRef>
          </c:val>
        </c:ser>
        <c:dLbls>
          <c:showVal val="1"/>
        </c:dLbls>
        <c:gapWidth val="75"/>
        <c:shape val="cylinder"/>
        <c:axId val="78328192"/>
        <c:axId val="78329728"/>
        <c:axId val="0"/>
      </c:bar3DChart>
      <c:catAx>
        <c:axId val="783281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20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ru-RU"/>
          </a:p>
        </c:txPr>
        <c:crossAx val="78329728"/>
        <c:crosses val="autoZero"/>
        <c:auto val="1"/>
        <c:lblAlgn val="ctr"/>
        <c:lblOffset val="100"/>
      </c:catAx>
      <c:valAx>
        <c:axId val="7832972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783281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3.4127952755905515E-2"/>
          <c:y val="8.3918091943119166E-2"/>
          <c:w val="0.54987248468941385"/>
          <c:h val="0.8350429343356438"/>
        </c:manualLayout>
      </c:layout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випадків</c:v>
                </c:pt>
              </c:strCache>
            </c:strRef>
          </c:tx>
          <c:dLbls>
            <c:dLbl>
              <c:idx val="9"/>
              <c:delete val="1"/>
            </c:dLbl>
            <c:txPr>
              <a:bodyPr/>
              <a:lstStyle/>
              <a:p>
                <a:pPr>
                  <a:defRPr sz="2000"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101600">
                        <a:schemeClr val="tx1">
                          <a:alpha val="6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Аркуш1!$A$2:$A$11</c:f>
              <c:strCache>
                <c:ptCount val="10"/>
                <c:pt idx="0">
                  <c:v>Проблеми у спілкуванні із однолітками</c:v>
                </c:pt>
                <c:pt idx="1">
                  <c:v>Труднощі у навчанні</c:v>
                </c:pt>
                <c:pt idx="2">
                  <c:v>Конфлікти із опікунами або родичами</c:v>
                </c:pt>
                <c:pt idx="3">
                  <c:v>Поведінкові порушення</c:v>
                </c:pt>
                <c:pt idx="4">
                  <c:v>Труднощі у професійній орієнтації та мотивації</c:v>
                </c:pt>
                <c:pt idx="5">
                  <c:v>Товариство сумнівних друзів</c:v>
                </c:pt>
                <c:pt idx="6">
                  <c:v>Матеріальна скрута</c:v>
                </c:pt>
                <c:pt idx="7">
                  <c:v>Тютюнопаління</c:v>
                </c:pt>
                <c:pt idx="8">
                  <c:v>Алкоголь</c:v>
                </c:pt>
                <c:pt idx="9">
                  <c:v>Наркотики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137</c:v>
                </c:pt>
                <c:pt idx="1">
                  <c:v>129</c:v>
                </c:pt>
                <c:pt idx="2">
                  <c:v>106</c:v>
                </c:pt>
                <c:pt idx="3">
                  <c:v>99</c:v>
                </c:pt>
                <c:pt idx="4">
                  <c:v>74</c:v>
                </c:pt>
                <c:pt idx="5">
                  <c:v>28</c:v>
                </c:pt>
                <c:pt idx="6">
                  <c:v>28</c:v>
                </c:pt>
                <c:pt idx="7">
                  <c:v>25</c:v>
                </c:pt>
                <c:pt idx="8">
                  <c:v>13</c:v>
                </c:pt>
                <c:pt idx="9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rPr lang="ru-RU" sz="2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Яким чином діти трудових мігрантів проводять свій вільний час?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Яким чином вони проводять свій вільний час?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4</a:t>
                    </a:r>
                    <a:r>
                      <a:rPr lang="uk-UA"/>
                      <a:t>.5%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</a:t>
                    </a:r>
                    <a:r>
                      <a:rPr lang="uk-UA"/>
                      <a:t>.6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</a:t>
                    </a:r>
                    <a:r>
                      <a:rPr lang="en-US"/>
                      <a:t>1</a:t>
                    </a:r>
                    <a:r>
                      <a:rPr lang="uk-UA"/>
                      <a:t>.1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</a:t>
                    </a:r>
                    <a:r>
                      <a:rPr lang="uk-UA"/>
                      <a:t>8.7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4</a:t>
                    </a:r>
                    <a:r>
                      <a:rPr lang="en-US"/>
                      <a:t>3</a:t>
                    </a:r>
                    <a:r>
                      <a:rPr lang="uk-UA"/>
                      <a:t>.1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Аркуш1!$A$2:$A$6</c:f>
              <c:strCache>
                <c:ptCount val="5"/>
                <c:pt idx="0">
                  <c:v>На гуртках</c:v>
                </c:pt>
                <c:pt idx="1">
                  <c:v>У спортивних секціях</c:v>
                </c:pt>
                <c:pt idx="2">
                  <c:v>За комп'ютером</c:v>
                </c:pt>
                <c:pt idx="3">
                  <c:v>На вулиці</c:v>
                </c:pt>
                <c:pt idx="4">
                  <c:v>Не знаю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32</c:v>
                </c:pt>
                <c:pt idx="3">
                  <c:v>44</c:v>
                </c:pt>
                <c:pt idx="4">
                  <c:v>66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2400" b="1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r>
              <a:rPr lang="uk-UA" sz="24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Який рівень успішності у навчанні </a:t>
            </a:r>
            <a:r>
              <a:rPr lang="uk-UA" sz="2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цих </a:t>
            </a:r>
            <a:r>
              <a:rPr lang="uk-UA" sz="2400" b="1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дітей?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Який рівень успішності у навчанні у цих дітей?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6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0</a:t>
                    </a:r>
                    <a:r>
                      <a:rPr lang="uk-UA"/>
                      <a:t>.6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8</a:t>
                    </a:r>
                    <a:r>
                      <a:rPr lang="uk-UA"/>
                      <a:t>.5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6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</a:t>
                    </a:r>
                    <a:r>
                      <a:rPr lang="en-US"/>
                      <a:t>8</a:t>
                    </a:r>
                    <a:r>
                      <a:rPr lang="uk-UA"/>
                      <a:t>.4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6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2</a:t>
                    </a:r>
                    <a:r>
                      <a:rPr lang="uk-UA"/>
                      <a:t>3.5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tx1"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Аркуш1!$A$2:$A$6</c:f>
              <c:strCache>
                <c:ptCount val="5"/>
                <c:pt idx="0">
                  <c:v>Високий</c:v>
                </c:pt>
                <c:pt idx="1">
                  <c:v>Достатній</c:v>
                </c:pt>
                <c:pt idx="2">
                  <c:v>Середній</c:v>
                </c:pt>
                <c:pt idx="3">
                  <c:v>Низький</c:v>
                </c:pt>
                <c:pt idx="4">
                  <c:v>Не знаю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1</c:v>
                </c:pt>
                <c:pt idx="1">
                  <c:v>13</c:v>
                </c:pt>
                <c:pt idx="2">
                  <c:v>28</c:v>
                </c:pt>
                <c:pt idx="3">
                  <c:v>36</c:v>
                </c:pt>
                <c:pt idx="4">
                  <c:v>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  <c:txPr>
        <a:bodyPr/>
        <a:lstStyle/>
        <a:p>
          <a:pPr>
            <a:defRPr sz="2400"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Як на вашу думку: чи щасливі діти трудових мігрантів?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1</a:t>
                    </a:r>
                    <a:r>
                      <a:rPr lang="uk-UA"/>
                      <a:t>3.7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5</a:t>
                    </a:r>
                    <a:r>
                      <a:rPr lang="en-US"/>
                      <a:t>1</a:t>
                    </a:r>
                    <a:r>
                      <a:rPr lang="uk-UA"/>
                      <a:t>.7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2000" b="1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3</a:t>
                    </a:r>
                    <a:r>
                      <a:rPr lang="uk-UA"/>
                      <a:t>4.6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 b="1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2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Аркуш1!$A$2:$A$4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21</c:v>
                </c:pt>
                <c:pt idx="1">
                  <c:v>79</c:v>
                </c:pt>
                <c:pt idx="2">
                  <c:v>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800" b="1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layout/>
      <c:txPr>
        <a:bodyPr/>
        <a:lstStyle/>
        <a:p>
          <a:pPr>
            <a:defRPr sz="24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Аркуш1!$B$1</c:f>
              <c:strCache>
                <c:ptCount val="1"/>
                <c:pt idx="0">
                  <c:v>Яке ваше ставлення до трудової міграції українців?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4</a:t>
                    </a:r>
                    <a:r>
                      <a:rPr lang="uk-UA"/>
                      <a:t>3.8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0" cap="none" spc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3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rPr>
                      <a:t>7</a:t>
                    </a:r>
                    <a:r>
                      <a:rPr lang="uk-UA"/>
                      <a:t>.2</a:t>
                    </a:r>
                    <a:r>
                      <a:rPr lang="en-US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000" b="0" cap="none" spc="0">
                    <a:ln w="1841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3">
                          <a:satMod val="175000"/>
                          <a:alpha val="40000"/>
                        </a:schemeClr>
                      </a:glow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Аркуш1!$A$2:$A$4</c:f>
              <c:strCache>
                <c:ptCount val="3"/>
                <c:pt idx="0">
                  <c:v>Негативне</c:v>
                </c:pt>
                <c:pt idx="1">
                  <c:v>Позитивне</c:v>
                </c:pt>
                <c:pt idx="2">
                  <c:v>Важко відповісти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67</c:v>
                </c:pt>
                <c:pt idx="1">
                  <c:v>11</c:v>
                </c:pt>
                <c:pt idx="2">
                  <c:v>75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2000" b="0" cap="none" spc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1DEAF-EDB3-44DB-8EBC-98189929FE9C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1F637-355A-4736-9AA4-83E4075EA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23.01.2014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Картинки для МАНу\Діти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1628800"/>
            <a:ext cx="741682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                             </a:t>
            </a:r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Тема:</a:t>
            </a: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            </a:t>
            </a:r>
            <a:r>
              <a:rPr lang="uk-U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Емоційно - особистісні  проблеми дітей трудових мігрантів  </a:t>
            </a: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Светлана\Desktop\Картинки для МАНу\Діти (15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260648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Тривалість відсутності батьків:</a:t>
            </a:r>
            <a:endParaRPr lang="ru-RU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Діаграма 3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инки для МАНу\Діти (3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00" y="0"/>
            <a:ext cx="9162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Кількість дітей трудових мігрантів,  за даними, отриманими від  соціальних педагогів </a:t>
            </a: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м. Калуша</a:t>
            </a: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виховуються: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3" name="Таблиця 12"/>
          <p:cNvGraphicFramePr>
            <a:graphicFrameLocks noGrp="1"/>
          </p:cNvGraphicFramePr>
          <p:nvPr/>
        </p:nvGraphicFramePr>
        <p:xfrm>
          <a:off x="2483768" y="2492896"/>
          <a:ext cx="4392488" cy="19474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21263"/>
                <a:gridCol w="2171225"/>
              </a:tblGrid>
              <a:tr h="667271">
                <a:tc>
                  <a:txBody>
                    <a:bodyPr/>
                    <a:lstStyle/>
                    <a:p>
                      <a:r>
                        <a:rPr lang="uk-UA" sz="18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tx1"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Без одного з</a:t>
                      </a:r>
                      <a:r>
                        <a:rPr lang="uk-UA" sz="1800" b="1" cap="none" spc="0" baseline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tx1"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uk-UA" sz="18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tx1"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батьків</a:t>
                      </a:r>
                      <a:endParaRPr lang="ru-RU" sz="18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tx1"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Без обох батьків</a:t>
                      </a:r>
                      <a:endParaRPr lang="ru-RU" sz="18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tx1"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86594">
                <a:tc>
                  <a:txBody>
                    <a:bodyPr/>
                    <a:lstStyle/>
                    <a:p>
                      <a:r>
                        <a:rPr lang="uk-UA" sz="54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307</a:t>
                      </a:r>
                      <a:endParaRPr lang="ru-RU" sz="54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5400" b="1" cap="none" spc="0" dirty="0" smtClean="0">
                          <a:ln w="18415" cmpd="sng">
                            <a:solidFill>
                              <a:srgbClr val="FFFFFF"/>
                            </a:soli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glow rad="228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  <a:outerShdw blurRad="63500" dir="3600000" algn="tl" rotWithShape="0">
                              <a:srgbClr val="000000">
                                <a:alpha val="70000"/>
                              </a:srgbClr>
                            </a:outerShdw>
                          </a:effectLst>
                        </a:rPr>
                        <a:t>   48</a:t>
                      </a:r>
                      <a:endParaRPr lang="ru-RU" sz="5400" b="1" cap="none" spc="0" dirty="0">
                        <a:ln w="18415" cmpd="sng">
                          <a:solidFill>
                            <a:srgbClr val="FFFFFF"/>
                          </a:solidFill>
                          <a:prstDash val="solid"/>
                        </a:ln>
                        <a:solidFill>
                          <a:srgbClr val="FFFFFF"/>
                        </a:solidFill>
                        <a:effectLst>
                          <a:glow rad="228600">
                            <a:schemeClr val="accent2">
                              <a:satMod val="175000"/>
                              <a:alpha val="40000"/>
                            </a:schemeClr>
                          </a:glow>
                          <a:outerShdw blurRad="63500" dir="3600000" algn="tl" rotWithShape="0">
                            <a:srgbClr val="000000">
                              <a:alpha val="70000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5805264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Дані враховані без кількості дітей у дошкільних та вищих навчальних закладах.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Светлана\Desktop\Картинки для МАНу\Діти (2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0"/>
            <a:ext cx="752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Найбільш поширені проблеми, з яким стикаються</a:t>
            </a:r>
            <a:b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діти, що виховуються без батьків.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Діаграма 3"/>
          <p:cNvGraphicFramePr/>
          <p:nvPr/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Светлана\Desktop\Картинки для МАНу\Діти (2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0" y="0"/>
            <a:ext cx="912987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43608" y="1423229"/>
            <a:ext cx="73448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П</a:t>
            </a: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роблеми, що виникають у дітей, які тривалий час залишаються без опіки батьків або одного з батьків:</a:t>
            </a:r>
            <a:b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</a:b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формування особистісної тривожності;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перебування у негативних емоційних тонах, депресивні стани;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соціальна неадаптованість або дезадаптованість;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не сформованість відповідальності за власні дії;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хворобливість організму;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афективні поведінкові реакції;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негативна “Я – концепція ”;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Светлана\Desktop\Картинки для МАНу\Діти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9460"/>
            <a:ext cx="9144000" cy="689746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115616" y="322784"/>
            <a:ext cx="705678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О</a:t>
            </a:r>
            <a:r>
              <a:rPr kumimoji="0" lang="uk-UA" sz="2000" b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сновні</a:t>
            </a:r>
            <a:r>
              <a:rPr kumimoji="0" lang="uk-UA" sz="2000" b="1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</a:t>
            </a:r>
            <a:r>
              <a:rPr kumimoji="0" lang="uk-UA" sz="2000" b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соціально-психологічні</a:t>
            </a:r>
            <a:r>
              <a:rPr kumimoji="0" lang="uk-UA" sz="2000" b="1" i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</a:t>
            </a:r>
            <a:r>
              <a:rPr kumimoji="0" lang="uk-UA" sz="2000" b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проблеми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підлітків трудових мігрантів :</a:t>
            </a:r>
            <a:b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</a:b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проблеми у взаєминах та спілкуванні з однолітками та однокласниками;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труднощі у взаєминах з одним з батьків (або опікуном);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потреба у спілкуванні з батьками;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погіршення загального емоційного стану, емоційні розлади;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підвищена тривожність;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невпевненість у собі, занижена самооцінка;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особистісні проблеми, у т.ч. ті, які стосуються взаємин з протилежною статтю;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проблеми у взаєминах з учителями, конфлікти (у т.ч. скарги на навмисне заниження оцінок);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конфлікти і непорозуміння в сім'ї;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потреба у самопізнанні;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проблема статусу у колективі;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NewRoman"/>
                <a:cs typeface="Times New Roman" pitchFamily="18" charset="0"/>
              </a:rPr>
              <a:t>   • професійне самовизначення.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Нове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88640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 результатами опитування серед користувачів соціальних мереж: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6" name="Діаграма 5"/>
          <p:cNvGraphicFramePr/>
          <p:nvPr/>
        </p:nvGraphicFramePr>
        <p:xfrm>
          <a:off x="467544" y="1628800"/>
          <a:ext cx="8280920" cy="52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F:\Нове\shko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1043608" y="980728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F:\Нове\kids_c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Діаграма 2"/>
          <p:cNvGraphicFramePr/>
          <p:nvPr/>
        </p:nvGraphicFramePr>
        <p:xfrm>
          <a:off x="755576" y="1052736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F:\Нове\1_603de5e77ec579691928e63b7e6b5a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graphicFrame>
        <p:nvGraphicFramePr>
          <p:cNvPr id="5" name="Діаграма 4"/>
          <p:cNvGraphicFramePr/>
          <p:nvPr/>
        </p:nvGraphicFramePr>
        <p:xfrm>
          <a:off x="755576" y="980728"/>
          <a:ext cx="78488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Картинки для МАНу\Діти (2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Вертикальний сувій 4"/>
          <p:cNvSpPr/>
          <p:nvPr/>
        </p:nvSpPr>
        <p:spPr>
          <a:xfrm>
            <a:off x="755576" y="0"/>
            <a:ext cx="8028384" cy="6669360"/>
          </a:xfrm>
          <a:prstGeom prst="verticalScroll">
            <a:avLst/>
          </a:prstGeom>
          <a:solidFill>
            <a:schemeClr val="accent1">
              <a:lumMod val="40000"/>
              <a:lumOff val="60000"/>
              <a:alpha val="64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85918" y="928670"/>
            <a:ext cx="581041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600" b="1" i="1" dirty="0" smtClean="0"/>
              <a:t>Христина, 9 клас</a:t>
            </a:r>
            <a: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Вечір. Сумую. Завтра день Святого Миколая. Сиджу біля вікна і думаю. Думаю про те, що я хотіла б у подарунок.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Надумала. Згадала, чого мені не вистачає... Згадала про те, що зветься домашнім затишком, теплом. В голові одні думки - думки про маму... Таку ніжну, таку теплу, таку щиру... І тут чую дзвінок у двері! Я побігла відчинити - і побачила, що на порозі стоїть матуся...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Вона приїхала до мене! Святий Миколай почув мої молитви та думки, мої надії та сподівання! Тепер я вірю в те, що над нами є щось більше, сильніше. Я підбігла до матусі, кинулась в обійми і поцілувала міцно-міцно...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 тут прокинулась, озирнулась навколо себе, встала з ліжка, пішла на кухню і зрозуміла, що це був тільки сон... Як боляче мені було, тому що я так надіялась, що це правда. Так сподівалась, що мама мене не залишить, не поїде на чужину і ми завжди будемо разом. Роздумуючи, я повернулася у свою кімнату і за вікном побачила синичку, яка, здавалося, дивилася на мене. Мені відразу стало радісно, тому що я зрозуміла, що це була мама. Її погляд був ніжний, лагідний і такий материнський.</a:t>
            </a:r>
            <a:endParaRPr kumimoji="0" lang="ru-RU" sz="1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Картинки для МАНу\Діти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20688"/>
            <a:ext cx="413995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Актуальність </a:t>
            </a: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даної теми полягає у ознайомленні із проблемою соціального сирітства.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371703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Доцільність обраної теми полягає у залученні громадськості до допомоги дистантним сім'ям, створення центрів соціальної допомоги дітям даної категорії та їх батькам.</a:t>
            </a:r>
            <a:endParaRPr lang="uk-UA" sz="2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Картинки для МАНу\Діти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908720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1700808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    </a:t>
            </a:r>
            <a:r>
              <a:rPr lang="uk-UA" sz="2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Отже, однією з головних проблем суспільства є те, що ми все частіше забуваємо про моральні цінності та піддаємося впливу матеріальних благ, за здобуття яких, доводиться платити сім’ям шляхом власного болю через розлуку з рідними людьми.</a:t>
            </a:r>
            <a:endParaRPr lang="ru-RU" sz="2400" b="1" i="1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Светлана\Desktop\Картинки для МАНу\Діти (8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860" y="0"/>
            <a:ext cx="918286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267744" y="1628800"/>
            <a:ext cx="49685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uk-UA" sz="1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kumimoji="0" lang="uk-UA" sz="28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 роботи:</a:t>
            </a:r>
            <a:endParaRPr kumimoji="0" lang="ru-RU" sz="9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дослідити основні проблеми з якими стикаються дистантні сім'ї;</a:t>
            </a:r>
            <a:endParaRPr kumimoji="0" lang="ru-RU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систематизувати матеріал для подальшого його використання, як звернення уваги на проблеми міграції в Україні.</a:t>
            </a:r>
            <a:endParaRPr kumimoji="0" lang="uk-UA" sz="24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Светлана\Desktop\Картинки для МАНу\Діти 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47664" y="2420888"/>
            <a:ext cx="61926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8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1,2</a:t>
            </a:r>
            <a:r>
              <a:rPr kumimoji="0" lang="en-US" sz="48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4,5</a:t>
            </a:r>
            <a:r>
              <a:rPr kumimoji="0" lang="en-US" sz="480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8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8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мільйона</a:t>
            </a:r>
            <a:r>
              <a:rPr kumimoji="0" lang="uk-UA" sz="480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480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українців є трудовими мігрантами!!! </a:t>
            </a:r>
            <a:endParaRPr kumimoji="0" lang="uk-UA" sz="600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Светлана\Desktop\Картинки для МАНу\Діти (4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60 – 70% трудових мігрантів – це жінки!!!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90872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Через це…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0430" y="1714488"/>
            <a:ext cx="5220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Послаблюються сімейні </a:t>
            </a: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зв’язки</a:t>
            </a:r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85720" y="2786058"/>
            <a:ext cx="58031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Погіршується</a:t>
            </a:r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демографічна</a:t>
            </a:r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ситуація.</a:t>
            </a:r>
            <a:endParaRPr lang="uk-U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500166" y="3786190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Змінюються гендерні ролі у сім’ї та суспільстві.</a:t>
            </a:r>
            <a:endParaRPr lang="uk-UA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00034" y="4929198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uk-UA" sz="28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траждають діти, </a:t>
            </a:r>
            <a:r>
              <a:rPr kumimoji="0" lang="uk-UA" sz="24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які важко переживають вимушену розлуку, позбуваються повноцінного виховання і турботи.</a:t>
            </a:r>
            <a:endParaRPr kumimoji="0" lang="uk-UA" sz="36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204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Светлана\Desktop\Картинки для МАНу\Діти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11560" y="0"/>
            <a:ext cx="8100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роект 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Мережа соціальних центрів</a:t>
            </a:r>
            <a:r>
              <a:rPr lang="ru-RU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дітей трудових мігрантів в Україні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uk-UA" sz="2000" b="1" i="0" u="none" strike="noStrike" normalizeH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виконується в 7-ми містах Західної України:</a:t>
            </a:r>
            <a:endParaRPr kumimoji="0" lang="uk-UA" sz="20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203848" y="1268760"/>
            <a:ext cx="275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Івано-Франківськ 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203848" y="1844824"/>
            <a:ext cx="1548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Коломия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3203848" y="2420888"/>
            <a:ext cx="1642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Дрогобич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3203848" y="3068960"/>
            <a:ext cx="11400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Стрий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203848" y="3645024"/>
            <a:ext cx="1685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Борислав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3203848" y="4221088"/>
            <a:ext cx="14000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Броди  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3275856" y="4797152"/>
            <a:ext cx="2271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Нововолинськ</a:t>
            </a:r>
            <a:endParaRPr lang="ru-RU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4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Светлана\Desktop\Картинки для МАНу\Діти (3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084"/>
          </a:xfrm>
          <a:prstGeom prst="rect">
            <a:avLst/>
          </a:prstGeom>
          <a:noFill/>
        </p:spPr>
      </p:pic>
      <p:sp>
        <p:nvSpPr>
          <p:cNvPr id="3" name="Прямокутник 2"/>
          <p:cNvSpPr/>
          <p:nvPr/>
        </p:nvSpPr>
        <p:spPr>
          <a:xfrm>
            <a:off x="755576" y="0"/>
            <a:ext cx="7740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Результати досліджень дітей трудових мігрантів    соціального  центру Карітас в Україні 2011 рік</a:t>
            </a:r>
            <a:endParaRPr lang="ru-RU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1619672" y="2492896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3975</a:t>
            </a:r>
            <a:r>
              <a:rPr lang="uk-UA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дітей виховуються без одного або обох батьків саме з причини трудової міграції …</a:t>
            </a:r>
            <a:endParaRPr lang="ru-RU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Светлана\Desktop\Картинки для МАНу\Діти (7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763688" y="188640"/>
            <a:ext cx="59046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Огляд країн перебування  батьків:</a:t>
            </a:r>
            <a:endParaRPr kumimoji="0" lang="uk-UA" sz="3600" b="1" i="0" u="non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іаграма 4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Светлана\Desktop\Картинки для МАНу\Діти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55576" y="260648"/>
            <a:ext cx="80648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normalizeH="0" baseline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Опікуються дітьми за відсутності одного з батьків або ж обох батьків:</a:t>
            </a:r>
            <a:endParaRPr kumimoji="0" lang="uk-UA" sz="2800" b="1" i="0" u="none" strike="noStrike" normalizeH="0" baseline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4" name="Діаграма 3"/>
          <p:cNvGraphicFramePr/>
          <p:nvPr/>
        </p:nvGraphicFramePr>
        <p:xfrm>
          <a:off x="0" y="764704"/>
          <a:ext cx="9144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408</Words>
  <Application>Microsoft Office PowerPoint</Application>
  <PresentationFormat>Экран (4:3)</PresentationFormat>
  <Paragraphs>79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User</cp:lastModifiedBy>
  <cp:revision>86</cp:revision>
  <dcterms:created xsi:type="dcterms:W3CDTF">2013-11-23T17:56:11Z</dcterms:created>
  <dcterms:modified xsi:type="dcterms:W3CDTF">2014-01-23T09:22:14Z</dcterms:modified>
</cp:coreProperties>
</file>