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ня" initials="В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54" autoAdjust="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65ADA-D1AF-48D7-B44B-6D8D358AFDFC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ABCEC-D4CC-4667-A75B-B6F81614E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ABCEC-D4CC-4667-A75B-B6F81614E44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664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7" r="17936"/>
          <a:stretch/>
        </p:blipFill>
        <p:spPr>
          <a:xfrm>
            <a:off x="-27045" y="0"/>
            <a:ext cx="917104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27045" y="551723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  <a:cs typeface="Times New Roman" pitchFamily="18" charset="0"/>
              </a:rPr>
              <a:t>ДИВИСЬ ПО СТОРОНАМ</a:t>
            </a:r>
            <a:endParaRPr lang="ru-RU" sz="54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70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3" name="chimes.wav"/>
          </p:stSnd>
        </p:sndAc>
      </p:transition>
    </mc:Choice>
    <mc:Fallback xmlns="">
      <p:transition spd="slow">
        <p:dissolv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984" y="0"/>
            <a:ext cx="1907704" cy="68442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4400" b="1" i="1" dirty="0" smtClean="0">
                <a:solidFill>
                  <a:srgbClr val="C00000"/>
                </a:solidFill>
              </a:rPr>
              <a:t>ДТП: наслідки та відповідальність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ÐÐ°ÑÑÐ¸Ð½ÐºÐ¸ Ð¿Ð¾ Ð·Ð°Ð¿ÑÐ¾ÑÑ ÑÑÐ°ÑÐ¸ÑÑÐ¸ÐºÐ° Ð´ÑÐ¿ 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7236296" cy="688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77" y="6513233"/>
            <a:ext cx="417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http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://patrol.police.gov.ua/ru/statystyka/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620688"/>
            <a:ext cx="918356" cy="1440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2018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67421" y="5332377"/>
            <a:ext cx="918356" cy="1440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2019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67421" y="3789040"/>
            <a:ext cx="918356" cy="1440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2019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67421" y="2204864"/>
            <a:ext cx="918356" cy="1440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2019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67421" y="619966"/>
            <a:ext cx="918356" cy="1440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2019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48164" y="5373216"/>
            <a:ext cx="918356" cy="1440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2018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48164" y="3789040"/>
            <a:ext cx="918356" cy="1440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2018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48164" y="2204864"/>
            <a:ext cx="918356" cy="1440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2018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2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>
        <p14:honeycomb/>
        <p:sndAc>
          <p:stSnd>
            <p:snd r:embed="rId2" name="wind.wav"/>
          </p:stSnd>
        </p:sndAc>
      </p:transition>
    </mc:Choice>
    <mc:Fallback xmlns="">
      <p:transition spd="slow" advClick="0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ДТП </a:t>
            </a:r>
            <a:r>
              <a:rPr lang="ru-RU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підрозділяють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на </a:t>
            </a:r>
            <a:r>
              <a:rPr lang="ru-RU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наступні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види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5152" y="707886"/>
            <a:ext cx="9179151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uk-U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Зіткнення</a:t>
            </a:r>
            <a:endParaRPr lang="uk-UA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uk-U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Наїзд </a:t>
            </a:r>
            <a:r>
              <a:rPr lang="uk-UA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 </a:t>
            </a:r>
            <a:r>
              <a:rPr lang="uk-U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тварин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uk-UA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Перекидання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uk-U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Наїзд на </a:t>
            </a:r>
            <a:r>
              <a:rPr lang="uk-UA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пішохіда</a:t>
            </a:r>
            <a:endParaRPr lang="uk-UA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uk-UA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Наїзд на перешкоду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uk-U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Наїзд на велосипедиста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uk-U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Наїзд на гужовий транспорт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uk-U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Падіння </a:t>
            </a:r>
          </a:p>
          <a:p>
            <a:pPr marL="571500" indent="-571500">
              <a:buFont typeface="Arial" pitchFamily="34" charset="0"/>
              <a:buChar char="•"/>
            </a:pP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70" y="6384322"/>
            <a:ext cx="6710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http://molva33.ru/4-pogibli-v-dtp-vo-vladimirskoy-oblasti/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53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70"/>
            <a:ext cx="9144000" cy="68726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0"/>
            <a:ext cx="85324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Основні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причини </a:t>
            </a: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скоєння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ДТП з вини </a:t>
            </a: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пішоходів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136" y="3861048"/>
            <a:ext cx="546776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uk-UA" sz="3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Квапливість </a:t>
            </a:r>
            <a:endParaRPr lang="uk-UA" sz="3000" b="1" i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j-lt"/>
              <a:cs typeface="Times New Roman" pitchFamily="18" charset="0"/>
            </a:endParaRPr>
          </a:p>
          <a:p>
            <a:pPr marL="457200" indent="-457200" algn="ctr">
              <a:buFont typeface="Wingdings" pitchFamily="2" charset="2"/>
              <a:buChar char="v"/>
            </a:pPr>
            <a:r>
              <a:rPr lang="uk-UA" sz="3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Байдужість до сигналів регулювання </a:t>
            </a:r>
          </a:p>
          <a:p>
            <a:pPr marL="457200" indent="-457200" algn="ctr">
              <a:buFont typeface="Wingdings" pitchFamily="2" charset="2"/>
              <a:buChar char="v"/>
            </a:pPr>
            <a:r>
              <a:rPr lang="ru-RU" sz="30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imes New Roman" pitchFamily="18" charset="0"/>
              </a:rPr>
              <a:t>Перехід</a:t>
            </a:r>
            <a:r>
              <a:rPr lang="ru-RU" sz="3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ru-RU" sz="30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imes New Roman" pitchFamily="18" charset="0"/>
              </a:rPr>
              <a:t>проїжджої</a:t>
            </a:r>
            <a:r>
              <a:rPr lang="ru-RU" sz="3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ru-RU" sz="30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imes New Roman" pitchFamily="18" charset="0"/>
              </a:rPr>
              <a:t>частини</a:t>
            </a:r>
            <a:r>
              <a:rPr lang="ru-RU" sz="3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imes New Roman" pitchFamily="18" charset="0"/>
              </a:rPr>
              <a:t> у </a:t>
            </a:r>
            <a:r>
              <a:rPr lang="ru-RU" sz="30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imes New Roman" pitchFamily="18" charset="0"/>
              </a:rPr>
              <a:t>невстановленому</a:t>
            </a:r>
            <a:r>
              <a:rPr lang="ru-RU" sz="3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ru-RU" sz="30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imes New Roman" pitchFamily="18" charset="0"/>
              </a:rPr>
              <a:t>місці</a:t>
            </a:r>
            <a:endParaRPr lang="ru-RU" sz="3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Times New Roman" pitchFamily="18" charset="0"/>
            </a:endParaRPr>
          </a:p>
          <a:p>
            <a:pPr marL="457200" indent="-457200" algn="ctr">
              <a:buFont typeface="Wingdings" pitchFamily="2" charset="2"/>
              <a:buChar char="v"/>
            </a:pPr>
            <a:endParaRPr lang="ru-RU" sz="3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04535" y="1614279"/>
            <a:ext cx="290985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uk-UA" sz="28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Гаджети</a:t>
            </a:r>
            <a:endParaRPr lang="uk-UA" sz="2800" b="1" i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 typeface="Wingdings" pitchFamily="2" charset="2"/>
              <a:buChar char="v"/>
            </a:pPr>
            <a:r>
              <a:rPr lang="uk-UA" sz="2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Нетверезість</a:t>
            </a:r>
          </a:p>
          <a:p>
            <a:pPr marL="457200" indent="-457200" algn="ctr">
              <a:buFont typeface="Wingdings" pitchFamily="2" charset="2"/>
              <a:buChar char="v"/>
            </a:pPr>
            <a:r>
              <a:rPr lang="uk-UA" sz="28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Розсіяність</a:t>
            </a:r>
            <a:endParaRPr lang="ru-RU" sz="28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136" y="6354038"/>
            <a:ext cx="7614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smtClean="0"/>
              <a:t>bel.ru/news/incident/29-06-2018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265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-1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Основні причини скоєння ДТП з вини водіїв 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764704"/>
            <a:ext cx="8589536" cy="89562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uk-UA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imes New Roman" pitchFamily="18" charset="0"/>
              </a:rPr>
              <a:t>Сонливість – найголовніша причина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uk-UA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Іноді проблеми в особистому житті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uk-UA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imes New Roman" pitchFamily="18" charset="0"/>
              </a:rPr>
              <a:t>Не </a:t>
            </a:r>
            <a:r>
              <a:rPr lang="uk-UA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imes New Roman" pitchFamily="18" charset="0"/>
              </a:rPr>
              <a:t>справний автомобіль до поїздки 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ru-RU" sz="36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Перевищення</a:t>
            </a:r>
            <a:r>
              <a:rPr lang="ru-RU" sz="36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6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швидкості</a:t>
            </a:r>
            <a:endParaRPr lang="ru-RU" sz="36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685800" indent="-685800">
              <a:buFont typeface="Wingdings" pitchFamily="2" charset="2"/>
              <a:buChar char="v"/>
            </a:pPr>
            <a:r>
              <a:rPr lang="uk-UA" sz="36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Порушення правил обгону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uk-UA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Черговість проїзду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uk-UA" sz="36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Нетверезість 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uk-UA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Неуважливість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uk-UA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imes New Roman" pitchFamily="18" charset="0"/>
              </a:rPr>
              <a:t>Байдужість до сигналів </a:t>
            </a:r>
            <a:r>
              <a:rPr lang="uk-UA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imes New Roman" pitchFamily="18" charset="0"/>
              </a:rPr>
              <a:t>регулювання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uk-UA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Злість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uk-UA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Помста</a:t>
            </a:r>
          </a:p>
          <a:p>
            <a:pPr marL="685800" indent="-685800">
              <a:buFont typeface="Wingdings" pitchFamily="2" charset="2"/>
              <a:buChar char="v"/>
            </a:pPr>
            <a:endParaRPr lang="uk-UA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685800" indent="-685800">
              <a:buFont typeface="Wingdings" pitchFamily="2" charset="2"/>
              <a:buChar char="v"/>
            </a:pPr>
            <a:endParaRPr lang="uk-UA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Times New Roman" pitchFamily="18" charset="0"/>
            </a:endParaRPr>
          </a:p>
          <a:p>
            <a:pPr marL="685800" indent="-685800">
              <a:buFont typeface="Wingdings" pitchFamily="2" charset="2"/>
              <a:buChar char="v"/>
            </a:pPr>
            <a:endParaRPr lang="uk-UA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685800" indent="-685800">
              <a:buFont typeface="Wingdings" pitchFamily="2" charset="2"/>
              <a:buChar char="v"/>
            </a:pPr>
            <a:endParaRPr lang="uk-UA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685800" indent="-685800" algn="ctr">
              <a:buFont typeface="Wingdings" pitchFamily="2" charset="2"/>
              <a:buChar char="v"/>
            </a:pP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024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" y="0"/>
            <a:ext cx="915269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44016" y="0"/>
            <a:ext cx="9468544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Поради</a:t>
            </a:r>
            <a:r>
              <a:rPr lang="ru-RU" sz="3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щодо</a:t>
            </a:r>
            <a:r>
              <a:rPr lang="ru-RU" sz="3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уникнення</a:t>
            </a:r>
            <a:r>
              <a:rPr lang="ru-RU" sz="3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важких</a:t>
            </a:r>
            <a:r>
              <a:rPr lang="ru-RU" sz="3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тілесних</a:t>
            </a:r>
            <a:r>
              <a:rPr lang="ru-RU" sz="3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пошкоджень</a:t>
            </a:r>
            <a:r>
              <a:rPr lang="ru-RU" sz="3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будучи </a:t>
            </a:r>
            <a:r>
              <a:rPr lang="ru-RU" sz="3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пасажиром</a:t>
            </a:r>
            <a:endParaRPr lang="ru-RU" sz="3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8520" y="1556792"/>
            <a:ext cx="925252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uk-UA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Якщо є можливість сісти за пасажирське місце ззаду – сідайте.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uk-UA" sz="36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Завжди закривайте двері на засувки.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uk-UA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 варто відволікати водія.</a:t>
            </a:r>
            <a:endParaRPr lang="uk-UA" sz="36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685800" indent="-685800">
              <a:buFont typeface="Wingdings" pitchFamily="2" charset="2"/>
              <a:buChar char="Ø"/>
            </a:pPr>
            <a:r>
              <a:rPr lang="uk-UA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Час від часу спостерігати за спідометром.</a:t>
            </a:r>
            <a:endParaRPr lang="uk-UA" sz="36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685800" indent="-685800">
              <a:buFont typeface="Wingdings" pitchFamily="2" charset="2"/>
              <a:buChar char="Ø"/>
            </a:pPr>
            <a:r>
              <a:rPr lang="uk-UA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Слідкувати,щоб водій не задрімав за кермом.</a:t>
            </a:r>
            <a:endParaRPr lang="ru-RU" sz="36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711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" r="18889"/>
          <a:stretch/>
        </p:blipFill>
        <p:spPr>
          <a:xfrm>
            <a:off x="9496" y="0"/>
            <a:ext cx="913450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0037" y="56710"/>
            <a:ext cx="9154038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Поради</a:t>
            </a:r>
            <a:r>
              <a:rPr lang="ru-RU" sz="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щодо</a:t>
            </a:r>
            <a:r>
              <a:rPr lang="ru-RU" sz="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уникнення</a:t>
            </a:r>
            <a:r>
              <a:rPr lang="ru-RU" sz="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ДТП</a:t>
            </a:r>
          </a:p>
          <a:p>
            <a:pPr algn="ctr"/>
            <a:r>
              <a:rPr lang="ru-RU" sz="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будучи </a:t>
            </a:r>
            <a:r>
              <a:rPr lang="ru-RU" sz="3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водієм</a:t>
            </a:r>
            <a:endParaRPr lang="ru-RU" sz="3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08519" y="1388183"/>
            <a:ext cx="925252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uk-UA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 перевищуйте швидкість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uk-UA" sz="36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Будь обережним та тверезим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uk-UA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Дотримуйся правил з техніки безпеки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uk-UA" sz="36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Дотримуйся дистанції на дорозі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uk-UA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Зупиняйтеся на світлофорах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uk-UA" sz="36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 говоріть по мобільному телефону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uk-UA" sz="36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 приймайте їжу під час водіння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uk-UA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Будь чемним під час поїздки</a:t>
            </a:r>
            <a:endParaRPr lang="ru-RU" sz="36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472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" y="-1578"/>
            <a:ext cx="9126938" cy="68595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8754" y="2132856"/>
            <a:ext cx="789027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Та головне – не </a:t>
            </a:r>
            <a:r>
              <a:rPr lang="ru-RU" sz="66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забувай</a:t>
            </a:r>
            <a:r>
              <a:rPr lang="ru-RU" sz="66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про </a:t>
            </a:r>
            <a:r>
              <a:rPr lang="ru-RU" sz="66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ремінь</a:t>
            </a:r>
            <a:r>
              <a:rPr lang="ru-RU" sz="66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66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безпеки</a:t>
            </a:r>
            <a:endParaRPr lang="ru-RU" sz="66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505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492896"/>
            <a:ext cx="882047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</a:t>
            </a:r>
            <a:r>
              <a:rPr lang="ru-RU" sz="6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удь </a:t>
            </a:r>
            <a:r>
              <a:rPr lang="ru-RU" sz="6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уважним</a:t>
            </a:r>
            <a:r>
              <a:rPr lang="ru-RU" sz="6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</a:p>
          <a:p>
            <a:pPr algn="ctr"/>
            <a:r>
              <a:rPr lang="ru-RU" sz="6600" b="1" i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дивись по сторонам</a:t>
            </a:r>
          </a:p>
          <a:p>
            <a:pPr algn="ctr"/>
            <a:r>
              <a:rPr lang="ru-RU" sz="6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 </a:t>
            </a:r>
            <a:r>
              <a:rPr lang="ru-RU" sz="66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дотримуйся</a:t>
            </a:r>
            <a:r>
              <a:rPr lang="ru-RU" sz="6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правил </a:t>
            </a:r>
            <a:r>
              <a:rPr lang="ru-RU" sz="66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безпеки</a:t>
            </a:r>
            <a:endParaRPr lang="ru-RU" sz="6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580" y="188640"/>
            <a:ext cx="13200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P.</a:t>
            </a:r>
            <a:endParaRPr lang="ru-RU" sz="1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18770" y="196059"/>
            <a:ext cx="155397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s.</a:t>
            </a:r>
            <a:endParaRPr lang="ru-RU" sz="1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3563888" y="440194"/>
            <a:ext cx="5184576" cy="2074664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 smtClean="0">
                <a:solidFill>
                  <a:srgbClr val="FF0000"/>
                </a:solidFill>
                <a:latin typeface="Bookman Old Style" pitchFamily="18" charset="0"/>
              </a:rPr>
              <a:t>!</a:t>
            </a:r>
            <a:r>
              <a:rPr lang="uk-UA" dirty="0" smtClean="0"/>
              <a:t> </a:t>
            </a:r>
            <a:r>
              <a:rPr lang="uk-UA" sz="8800" b="1" dirty="0" smtClean="0">
                <a:solidFill>
                  <a:srgbClr val="FF0000"/>
                </a:solidFill>
                <a:latin typeface="Bookman Old Style" pitchFamily="18" charset="0"/>
              </a:rPr>
              <a:t>УВАГА</a:t>
            </a:r>
            <a:endParaRPr lang="ru-RU" sz="8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45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216</TotalTime>
  <Words>221</Words>
  <Application>Microsoft Office PowerPoint</Application>
  <PresentationFormat>Экран (4:3)</PresentationFormat>
  <Paragraphs>68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Ваня</dc:creator>
  <cp:lastModifiedBy>Пользователь Windows</cp:lastModifiedBy>
  <cp:revision>27</cp:revision>
  <dcterms:created xsi:type="dcterms:W3CDTF">2018-11-13T20:28:45Z</dcterms:created>
  <dcterms:modified xsi:type="dcterms:W3CDTF">2020-03-14T08:39:36Z</dcterms:modified>
</cp:coreProperties>
</file>