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346A5-8F12-4DFE-B008-D91FCF3A199A}" type="datetimeFigureOut">
              <a:rPr lang="ru-RU" smtClean="0"/>
              <a:t>18.04.2019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1C0DF-C144-48E2-B945-0D313099EA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73815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346A5-8F12-4DFE-B008-D91FCF3A199A}" type="datetimeFigureOut">
              <a:rPr lang="ru-RU" smtClean="0"/>
              <a:t>18.04.2019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1C0DF-C144-48E2-B945-0D313099EA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66876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346A5-8F12-4DFE-B008-D91FCF3A199A}" type="datetimeFigureOut">
              <a:rPr lang="ru-RU" smtClean="0"/>
              <a:t>18.04.2019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1C0DF-C144-48E2-B945-0D313099EA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26485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346A5-8F12-4DFE-B008-D91FCF3A199A}" type="datetimeFigureOut">
              <a:rPr lang="ru-RU" smtClean="0"/>
              <a:t>18.04.2019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1C0DF-C144-48E2-B945-0D313099EA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5045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346A5-8F12-4DFE-B008-D91FCF3A199A}" type="datetimeFigureOut">
              <a:rPr lang="ru-RU" smtClean="0"/>
              <a:t>18.04.2019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1C0DF-C144-48E2-B945-0D313099EA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24815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346A5-8F12-4DFE-B008-D91FCF3A199A}" type="datetimeFigureOut">
              <a:rPr lang="ru-RU" smtClean="0"/>
              <a:t>18.04.2019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1C0DF-C144-48E2-B945-0D313099EA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15223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346A5-8F12-4DFE-B008-D91FCF3A199A}" type="datetimeFigureOut">
              <a:rPr lang="ru-RU" smtClean="0"/>
              <a:t>18.04.2019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1C0DF-C144-48E2-B945-0D313099EA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72751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346A5-8F12-4DFE-B008-D91FCF3A199A}" type="datetimeFigureOut">
              <a:rPr lang="ru-RU" smtClean="0"/>
              <a:t>18.04.2019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1C0DF-C144-48E2-B945-0D313099EA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28618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346A5-8F12-4DFE-B008-D91FCF3A199A}" type="datetimeFigureOut">
              <a:rPr lang="ru-RU" smtClean="0"/>
              <a:t>18.04.2019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1C0DF-C144-48E2-B945-0D313099EA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31361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346A5-8F12-4DFE-B008-D91FCF3A199A}" type="datetimeFigureOut">
              <a:rPr lang="ru-RU" smtClean="0"/>
              <a:t>18.04.2019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1C0DF-C144-48E2-B945-0D313099EA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14717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346A5-8F12-4DFE-B008-D91FCF3A199A}" type="datetimeFigureOut">
              <a:rPr lang="ru-RU" smtClean="0"/>
              <a:t>18.04.2019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1C0DF-C144-48E2-B945-0D313099EA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177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3399FF"/>
            </a:gs>
            <a:gs pos="16000">
              <a:srgbClr val="00CCCC"/>
            </a:gs>
            <a:gs pos="38000">
              <a:srgbClr val="9999FF"/>
            </a:gs>
            <a:gs pos="74000">
              <a:srgbClr val="2E6792"/>
            </a:gs>
            <a:gs pos="88000">
              <a:srgbClr val="3333CC"/>
            </a:gs>
            <a:gs pos="81000">
              <a:srgbClr val="1170FF"/>
            </a:gs>
            <a:gs pos="100000">
              <a:srgbClr val="006699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5346A5-8F12-4DFE-B008-D91FCF3A199A}" type="datetimeFigureOut">
              <a:rPr lang="ru-RU" smtClean="0"/>
              <a:t>18.04.2019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91C0DF-C144-48E2-B945-0D313099EA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5208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checklists.expert/page/what-is-checklist" TargetMode="External"/><Relationship Id="rId2" Type="http://schemas.openxmlformats.org/officeDocument/2006/relationships/hyperlink" Target="https://www.slideshare.net/AnnaTimohovich/ss-74325621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332656"/>
            <a:ext cx="7772400" cy="1470025"/>
          </a:xfrm>
        </p:spPr>
        <p:txBody>
          <a:bodyPr>
            <a:noAutofit/>
          </a:bodyPr>
          <a:lstStyle/>
          <a:p>
            <a:r>
              <a:rPr lang="ru-RU" sz="7200" b="1" dirty="0" err="1" smtClean="0">
                <a:solidFill>
                  <a:schemeClr val="bg1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Соц</a:t>
            </a:r>
            <a:r>
              <a:rPr lang="uk-UA" sz="7200" b="1" dirty="0" smtClean="0">
                <a:solidFill>
                  <a:schemeClr val="bg1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7200" b="1" dirty="0" err="1" smtClean="0">
                <a:solidFill>
                  <a:schemeClr val="bg1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альний</a:t>
            </a:r>
            <a:r>
              <a:rPr lang="ru-RU" sz="7200" b="1" dirty="0" smtClean="0">
                <a:solidFill>
                  <a:schemeClr val="bg1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 проект на тему:</a:t>
            </a:r>
            <a:endParaRPr lang="ru-RU" sz="7200" b="1" dirty="0">
              <a:solidFill>
                <a:schemeClr val="bg1"/>
              </a:solidFill>
              <a:effectLst>
                <a:glow rad="139700">
                  <a:schemeClr val="accent1">
                    <a:satMod val="175000"/>
                    <a:alpha val="40000"/>
                  </a:schemeClr>
                </a:glo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3501008"/>
            <a:ext cx="8964488" cy="3631763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InflateBottom">
              <a:avLst/>
            </a:prstTxWarp>
            <a:spAutoFit/>
          </a:bodyPr>
          <a:lstStyle/>
          <a:p>
            <a:pPr algn="ctr"/>
            <a:r>
              <a:rPr lang="ru-RU" sz="115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Aharoni" pitchFamily="2" charset="-79"/>
              </a:rPr>
              <a:t>Мотивуй</a:t>
            </a:r>
            <a:r>
              <a:rPr lang="ru-RU" sz="115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Aharoni" pitchFamily="2" charset="-79"/>
              </a:rPr>
              <a:t> себе!</a:t>
            </a:r>
            <a:endParaRPr lang="ru-RU" sz="115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947632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686800" cy="620688"/>
          </a:xfrm>
        </p:spPr>
        <p:txBody>
          <a:bodyPr>
            <a:normAutofit fontScale="90000"/>
          </a:bodyPr>
          <a:lstStyle/>
          <a:p>
            <a:pPr algn="l"/>
            <a:r>
              <a:rPr lang="uk-UA" b="1" dirty="0" smtClean="0">
                <a:solidFill>
                  <a:schemeClr val="bg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   Очікувані результати:</a:t>
            </a: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1960" y="3809157"/>
            <a:ext cx="4928078" cy="304535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4" name="Прямоугольник 3"/>
          <p:cNvSpPr/>
          <p:nvPr/>
        </p:nvSpPr>
        <p:spPr>
          <a:xfrm>
            <a:off x="0" y="692696"/>
            <a:ext cx="4211960" cy="468052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95000"/>
              </a:schemeClr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b="1" dirty="0" smtClean="0">
                <a:solidFill>
                  <a:schemeClr val="tx1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1) Запровадження в університеті  системи мотивації за допомогою чек-листів;</a:t>
            </a:r>
          </a:p>
          <a:p>
            <a:pPr marL="342900" indent="-342900" algn="ctr">
              <a:buAutoNum type="arabicParenR" startAt="2"/>
            </a:pPr>
            <a:r>
              <a:rPr lang="uk-UA" sz="2400" b="1" dirty="0" smtClean="0">
                <a:solidFill>
                  <a:schemeClr val="tx1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Покращення мотивації учнів,заохочення до навчання;</a:t>
            </a:r>
          </a:p>
          <a:p>
            <a:pPr marL="342900" indent="-342900" algn="ctr">
              <a:buAutoNum type="arabicParenR" startAt="2"/>
            </a:pPr>
            <a:r>
              <a:rPr lang="uk-UA" sz="2400" b="1" dirty="0" smtClean="0">
                <a:solidFill>
                  <a:schemeClr val="tx1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 Розвиток мотиваційно-ціннісної сфери та інструментальної сфери учнів.</a:t>
            </a:r>
            <a:endParaRPr lang="ru-RU" sz="2400" b="1" dirty="0">
              <a:solidFill>
                <a:schemeClr val="tx1"/>
              </a:solidFill>
              <a:effectLst>
                <a:glow rad="139700">
                  <a:schemeClr val="accent1">
                    <a:satMod val="175000"/>
                    <a:alpha val="40000"/>
                  </a:schemeClr>
                </a:glo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85" r="10813" b="4186"/>
          <a:stretch/>
        </p:blipFill>
        <p:spPr>
          <a:xfrm>
            <a:off x="6080794" y="1"/>
            <a:ext cx="2887014" cy="3717031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26419750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9278"/>
            <a:ext cx="8229600" cy="1228998"/>
          </a:xfrm>
        </p:spPr>
        <p:txBody>
          <a:bodyPr>
            <a:normAutofit/>
          </a:bodyPr>
          <a:lstStyle/>
          <a:p>
            <a:r>
              <a:rPr lang="uk-UA" sz="6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Використані джерела:</a:t>
            </a:r>
            <a:endParaRPr lang="ru-RU" sz="6000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bg1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600" dirty="0" smtClean="0">
                <a:solidFill>
                  <a:schemeClr val="bg1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hlinkClick r:id="rId2"/>
              </a:rPr>
              <a:t>https://www.slideshare.net/AnnaTimohovich/ss-74325621</a:t>
            </a:r>
            <a:endParaRPr lang="uk-UA" sz="3600" dirty="0" smtClean="0">
              <a:solidFill>
                <a:schemeClr val="bg1"/>
              </a:solidFill>
              <a:effectLst>
                <a:glow rad="1397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>
                <a:solidFill>
                  <a:schemeClr val="bg1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hlinkClick r:id="rId3"/>
              </a:rPr>
              <a:t>https://checklists.expert/page/what-is-checklist</a:t>
            </a:r>
            <a:endParaRPr lang="uk-UA" sz="3600" dirty="0" smtClean="0">
              <a:solidFill>
                <a:schemeClr val="bg1"/>
              </a:solidFill>
              <a:effectLst>
                <a:glow rad="1397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sz="3600" dirty="0" err="1" smtClean="0">
                <a:solidFill>
                  <a:schemeClr val="bg1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Богоявленська</a:t>
            </a:r>
            <a:r>
              <a:rPr lang="ru-RU" sz="3600" dirty="0" smtClean="0">
                <a:solidFill>
                  <a:schemeClr val="bg1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3600" dirty="0" err="1" smtClean="0">
                <a:solidFill>
                  <a:schemeClr val="bg1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Ю.В.Проектний</a:t>
            </a:r>
            <a:r>
              <a:rPr lang="ru-RU" sz="3600" dirty="0" smtClean="0">
                <a:solidFill>
                  <a:schemeClr val="bg1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3600" dirty="0" err="1" smtClean="0">
                <a:solidFill>
                  <a:schemeClr val="bg1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аналіз</a:t>
            </a:r>
            <a:r>
              <a:rPr lang="ru-RU" sz="3600" dirty="0" smtClean="0">
                <a:solidFill>
                  <a:schemeClr val="bg1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. </a:t>
            </a:r>
            <a:r>
              <a:rPr lang="ru-RU" sz="3600" dirty="0" err="1" smtClean="0">
                <a:solidFill>
                  <a:schemeClr val="bg1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Навч</a:t>
            </a:r>
            <a:r>
              <a:rPr lang="ru-RU" sz="3600" dirty="0" smtClean="0">
                <a:solidFill>
                  <a:schemeClr val="bg1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. </a:t>
            </a:r>
            <a:r>
              <a:rPr lang="ru-RU" sz="3600" dirty="0" err="1" smtClean="0">
                <a:solidFill>
                  <a:schemeClr val="bg1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Посіб</a:t>
            </a:r>
            <a:r>
              <a:rPr lang="ru-RU" sz="3600" dirty="0" smtClean="0">
                <a:solidFill>
                  <a:schemeClr val="bg1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.- К., 2004</a:t>
            </a:r>
          </a:p>
          <a:p>
            <a:pPr marL="0" indent="0">
              <a:buNone/>
            </a:pPr>
            <a:endParaRPr lang="ru-RU" sz="3600" dirty="0">
              <a:solidFill>
                <a:schemeClr val="bg1"/>
              </a:solidFill>
              <a:effectLst>
                <a:glow rad="1397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51520" y="5157192"/>
            <a:ext cx="8496944" cy="1368152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Stop">
              <a:avLst/>
            </a:prstTxWarp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/>
            <a:r>
              <a:rPr lang="ru-RU" sz="5400" b="0" cap="none" spc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Дякую</a:t>
            </a:r>
            <a:r>
              <a:rPr lang="ru-RU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за </a:t>
            </a:r>
            <a:r>
              <a:rPr lang="ru-RU" sz="5400" b="0" cap="none" spc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увагу</a:t>
            </a:r>
            <a:r>
              <a:rPr lang="ru-RU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!</a:t>
            </a:r>
            <a:endParaRPr lang="ru-RU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39700">
                  <a:schemeClr val="accent1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634588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080" y="150432"/>
            <a:ext cx="3227437" cy="300581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19" y="3445984"/>
            <a:ext cx="4005522" cy="2935344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5467" y="3445984"/>
            <a:ext cx="3969559" cy="2935344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251520" y="260648"/>
            <a:ext cx="4752528" cy="259228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 dirty="0" smtClean="0">
              <a:solidFill>
                <a:schemeClr val="tx1"/>
              </a:solidFill>
              <a:effectLst>
                <a:glow rad="139700">
                  <a:schemeClr val="accent1">
                    <a:satMod val="175000"/>
                    <a:alpha val="40000"/>
                  </a:schemeClr>
                </a:glo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2400" b="1" dirty="0" smtClean="0">
                <a:solidFill>
                  <a:schemeClr val="tx1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Проблема мотивації учнів на уроках на сьогодення є важливою.</a:t>
            </a:r>
          </a:p>
          <a:p>
            <a:pPr algn="ctr"/>
            <a:r>
              <a:rPr lang="uk-UA" sz="2400" b="1" dirty="0" smtClean="0">
                <a:solidFill>
                  <a:schemeClr val="tx1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en-US" sz="2400" b="1" dirty="0" smtClean="0">
                <a:solidFill>
                  <a:schemeClr val="tx1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uk-UA" sz="2400" b="1" dirty="0" smtClean="0">
                <a:solidFill>
                  <a:schemeClr val="tx1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являється багато методів мотивації учнів на уроках  задля підвищення рівня їх загального розвитку.</a:t>
            </a:r>
            <a:endParaRPr lang="ru-RU" sz="2400" b="1" dirty="0" smtClean="0">
              <a:solidFill>
                <a:schemeClr val="tx1"/>
              </a:solidFill>
              <a:effectLst>
                <a:glow rad="139700">
                  <a:schemeClr val="accent1">
                    <a:satMod val="175000"/>
                    <a:alpha val="40000"/>
                  </a:schemeClr>
                </a:glo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852502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8247" y="3501008"/>
            <a:ext cx="5397251" cy="316835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Прямоугольник 3"/>
          <p:cNvSpPr/>
          <p:nvPr/>
        </p:nvSpPr>
        <p:spPr>
          <a:xfrm>
            <a:off x="179512" y="54780"/>
            <a:ext cx="8934722" cy="321297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uk-UA" sz="2400" b="1" dirty="0" err="1" smtClean="0">
                <a:solidFill>
                  <a:schemeClr val="tx1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ід</a:t>
            </a:r>
            <a:r>
              <a:rPr lang="uk-UA" sz="2400" b="1" dirty="0" smtClean="0">
                <a:solidFill>
                  <a:schemeClr val="tx1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 мотивації учня залежить його успішність,глибина й міцність знань, бажання і здатність навчатися протягом усього життя. Це важливо,адже,згідно із сучасними дослідженнями ,результати діяльності учнів залежить на 20% від інтелекту, а на 80% від мотивації.</a:t>
            </a:r>
            <a:r>
              <a:rPr lang="en-US" sz="2400" b="1" dirty="0" smtClean="0">
                <a:solidFill>
                  <a:schemeClr val="tx1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[1]</a:t>
            </a:r>
            <a:endParaRPr lang="ru-RU" sz="2400" b="1" dirty="0" smtClean="0">
              <a:solidFill>
                <a:schemeClr val="tx1"/>
              </a:solidFill>
              <a:effectLst>
                <a:glow rad="139700">
                  <a:schemeClr val="accent1">
                    <a:satMod val="175000"/>
                    <a:alpha val="40000"/>
                  </a:schemeClr>
                </a:glo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67735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57" t="-2887" r="-2257" b="16962"/>
          <a:stretch/>
        </p:blipFill>
        <p:spPr>
          <a:xfrm>
            <a:off x="6861807" y="80928"/>
            <a:ext cx="2251098" cy="2067969"/>
          </a:xfrm>
        </p:spPr>
      </p:pic>
      <p:sp>
        <p:nvSpPr>
          <p:cNvPr id="4" name="Пятиугольник 3"/>
          <p:cNvSpPr/>
          <p:nvPr/>
        </p:nvSpPr>
        <p:spPr>
          <a:xfrm>
            <a:off x="179512" y="137282"/>
            <a:ext cx="6624736" cy="1944216"/>
          </a:xfrm>
          <a:prstGeom prst="homePlate">
            <a:avLst/>
          </a:prstGeom>
          <a:gradFill flip="none" rotWithShape="1">
            <a:gsLst>
              <a:gs pos="0">
                <a:schemeClr val="bg1">
                  <a:shade val="30000"/>
                  <a:satMod val="115000"/>
                </a:schemeClr>
              </a:gs>
              <a:gs pos="50000">
                <a:schemeClr val="bg1">
                  <a:shade val="67500"/>
                  <a:satMod val="115000"/>
                </a:schemeClr>
              </a:gs>
              <a:gs pos="100000">
                <a:schemeClr val="bg1">
                  <a:shade val="100000"/>
                  <a:satMod val="115000"/>
                </a:schemeClr>
              </a:gs>
            </a:gsLst>
            <a:lin ang="13500000" scaled="1"/>
            <a:tileRect/>
          </a:gra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u="sng" dirty="0" smtClean="0">
                <a:solidFill>
                  <a:schemeClr val="tx1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Мета </a:t>
            </a:r>
            <a:r>
              <a:rPr lang="ru-RU" sz="2400" b="1" i="1" u="sng" dirty="0" err="1" smtClean="0">
                <a:solidFill>
                  <a:schemeClr val="tx1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проету</a:t>
            </a:r>
            <a:r>
              <a:rPr lang="ru-RU" sz="2400" b="1" i="1" u="sng" dirty="0" smtClean="0">
                <a:solidFill>
                  <a:schemeClr val="tx1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/>
            <a:r>
              <a:rPr lang="ru-RU" sz="2400" b="1" i="1" dirty="0" err="1" smtClean="0">
                <a:solidFill>
                  <a:schemeClr val="tx1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створення</a:t>
            </a:r>
            <a:r>
              <a:rPr lang="ru-RU" sz="2400" b="1" i="1" dirty="0" smtClean="0">
                <a:solidFill>
                  <a:schemeClr val="tx1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 умов (за </a:t>
            </a:r>
            <a:r>
              <a:rPr lang="ru-RU" sz="2400" b="1" i="1" dirty="0" err="1" smtClean="0">
                <a:solidFill>
                  <a:schemeClr val="tx1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допомогою</a:t>
            </a:r>
            <a:r>
              <a:rPr lang="ru-RU" sz="2400" b="1" i="1" dirty="0" smtClean="0">
                <a:solidFill>
                  <a:schemeClr val="tx1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 чек-</a:t>
            </a:r>
            <a:r>
              <a:rPr lang="ru-RU" sz="2400" b="1" i="1" dirty="0" err="1" smtClean="0">
                <a:solidFill>
                  <a:schemeClr val="tx1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листів</a:t>
            </a:r>
            <a:r>
              <a:rPr lang="ru-RU" sz="2400" b="1" i="1" dirty="0" smtClean="0">
                <a:solidFill>
                  <a:schemeClr val="tx1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) для актив</a:t>
            </a:r>
            <a:r>
              <a:rPr lang="uk-UA" sz="2400" b="1" i="1" dirty="0" smtClean="0">
                <a:solidFill>
                  <a:schemeClr val="tx1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400" b="1" i="1" dirty="0" err="1" smtClean="0">
                <a:solidFill>
                  <a:schemeClr val="tx1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зації</a:t>
            </a:r>
            <a:r>
              <a:rPr lang="ru-RU" sz="2400" b="1" i="1" dirty="0" smtClean="0">
                <a:solidFill>
                  <a:schemeClr val="tx1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 smtClean="0">
                <a:solidFill>
                  <a:schemeClr val="tx1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зовнішньої</a:t>
            </a:r>
            <a:r>
              <a:rPr lang="ru-RU" sz="2400" b="1" i="1" dirty="0" smtClean="0">
                <a:solidFill>
                  <a:schemeClr val="tx1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400" b="1" i="1" dirty="0" err="1" smtClean="0">
                <a:solidFill>
                  <a:schemeClr val="tx1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внутрішньої</a:t>
            </a:r>
            <a:r>
              <a:rPr lang="ru-RU" sz="2400" b="1" i="1" dirty="0" smtClean="0">
                <a:solidFill>
                  <a:schemeClr val="tx1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 smtClean="0">
                <a:solidFill>
                  <a:schemeClr val="tx1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мотивації</a:t>
            </a:r>
            <a:r>
              <a:rPr lang="ru-RU" sz="2400" b="1" i="1" dirty="0" smtClean="0">
                <a:solidFill>
                  <a:schemeClr val="tx1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 smtClean="0">
                <a:solidFill>
                  <a:schemeClr val="tx1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учнів</a:t>
            </a:r>
            <a:r>
              <a:rPr lang="ru-RU" sz="2400" b="1" i="1" dirty="0" smtClean="0">
                <a:solidFill>
                  <a:schemeClr val="tx1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b="1" i="1" dirty="0">
              <a:solidFill>
                <a:schemeClr val="tx1"/>
              </a:solidFill>
              <a:effectLst>
                <a:glow rad="139700">
                  <a:schemeClr val="accent1">
                    <a:satMod val="175000"/>
                    <a:alpha val="40000"/>
                  </a:schemeClr>
                </a:glo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Горизонтальный свиток 6"/>
          <p:cNvSpPr/>
          <p:nvPr/>
        </p:nvSpPr>
        <p:spPr>
          <a:xfrm>
            <a:off x="285720" y="2708920"/>
            <a:ext cx="8572560" cy="3791914"/>
          </a:xfrm>
          <a:prstGeom prst="horizontalScroll">
            <a:avLst/>
          </a:prstGeom>
          <a:gradFill flip="none" rotWithShape="1">
            <a:gsLst>
              <a:gs pos="0">
                <a:schemeClr val="bg1">
                  <a:shade val="30000"/>
                  <a:satMod val="115000"/>
                </a:schemeClr>
              </a:gs>
              <a:gs pos="50000">
                <a:schemeClr val="bg1">
                  <a:shade val="67500"/>
                  <a:satMod val="115000"/>
                </a:schemeClr>
              </a:gs>
              <a:gs pos="100000">
                <a:schemeClr val="bg1">
                  <a:shade val="100000"/>
                  <a:satMod val="115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uk-UA" sz="2800" b="1" i="1" u="sng" dirty="0" smtClean="0">
                <a:ln w="1905"/>
                <a:solidFill>
                  <a:schemeClr val="tx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Arial" charset="0"/>
              </a:rPr>
              <a:t>Завдання проекту:</a:t>
            </a:r>
          </a:p>
          <a:p>
            <a:pPr>
              <a:buFontTx/>
              <a:buAutoNum type="arabicParenR"/>
              <a:defRPr/>
            </a:pPr>
            <a:r>
              <a:rPr lang="uk-UA" sz="2000" b="1" dirty="0" smtClean="0">
                <a:ln w="1905"/>
                <a:solidFill>
                  <a:schemeClr val="tx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Arial" charset="0"/>
              </a:rPr>
              <a:t>Створити та розповсюдити інструкцію користування чек-листами; </a:t>
            </a:r>
          </a:p>
          <a:p>
            <a:pPr>
              <a:buFontTx/>
              <a:buAutoNum type="arabicParenR"/>
              <a:defRPr/>
            </a:pPr>
            <a:r>
              <a:rPr lang="uk-UA" sz="2000" b="1" dirty="0" smtClean="0">
                <a:ln w="1905"/>
                <a:solidFill>
                  <a:schemeClr val="tx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Arial" charset="0"/>
              </a:rPr>
              <a:t>Розробити серію тренінгів для персоналу  школи,вчителів та учнів про різні типи чек-листів та їх використання.</a:t>
            </a:r>
            <a:endParaRPr lang="uk-UA" sz="2000" b="1" dirty="0" smtClean="0">
              <a:ln w="1905"/>
              <a:solidFill>
                <a:schemeClr val="tx1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AutoNum type="arabicParenR"/>
              <a:defRPr/>
            </a:pPr>
            <a:r>
              <a:rPr lang="uk-UA" sz="2000" b="1" dirty="0" smtClean="0">
                <a:ln w="1905"/>
                <a:solidFill>
                  <a:schemeClr val="tx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Arial" charset="0"/>
              </a:rPr>
              <a:t> Запровадити в практику навчального закладу заняття </a:t>
            </a:r>
            <a:r>
              <a:rPr lang="uk-UA" sz="2000" b="1" dirty="0" smtClean="0">
                <a:ln w="1905"/>
                <a:solidFill>
                  <a:schemeClr val="tx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Arial" charset="0"/>
              </a:rPr>
              <a:t>, використовуючи чек-листи.</a:t>
            </a:r>
            <a:endParaRPr lang="ru-RU" sz="2000" b="1" dirty="0">
              <a:ln w="1905"/>
              <a:solidFill>
                <a:schemeClr val="tx1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42227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Autofit/>
          </a:bodyPr>
          <a:lstStyle/>
          <a:p>
            <a:r>
              <a:rPr lang="uk-UA" sz="7200" b="1" dirty="0" err="1" smtClean="0">
                <a:solidFill>
                  <a:schemeClr val="bg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Бенефіціари</a:t>
            </a:r>
            <a:r>
              <a:rPr lang="uk-UA" sz="7200" b="1" dirty="0" smtClean="0">
                <a:solidFill>
                  <a:schemeClr val="bg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:</a:t>
            </a:r>
            <a:endParaRPr lang="ru-RU" sz="7200" b="1" dirty="0">
              <a:solidFill>
                <a:schemeClr val="bg1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268" y="2924944"/>
            <a:ext cx="7930984" cy="3416424"/>
          </a:xfrm>
        </p:spPr>
      </p:pic>
      <p:sp>
        <p:nvSpPr>
          <p:cNvPr id="4" name="Прямоугольник 3"/>
          <p:cNvSpPr/>
          <p:nvPr/>
        </p:nvSpPr>
        <p:spPr>
          <a:xfrm>
            <a:off x="251520" y="1268760"/>
            <a:ext cx="8892480" cy="136815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95000"/>
              </a:schemeClr>
            </a:solidFill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b="1" dirty="0" smtClean="0">
                <a:solidFill>
                  <a:schemeClr val="tx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Вінницький педагогічний університет імені Михайла Коцюбинського</a:t>
            </a:r>
            <a:r>
              <a:rPr lang="uk-UA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214715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92696"/>
          </a:xfrm>
        </p:spPr>
        <p:txBody>
          <a:bodyPr>
            <a:noAutofit/>
          </a:bodyPr>
          <a:lstStyle/>
          <a:p>
            <a:r>
              <a:rPr lang="uk-UA" sz="4000" b="1" dirty="0" smtClean="0">
                <a:solidFill>
                  <a:schemeClr val="bg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Ресурси</a:t>
            </a:r>
            <a:r>
              <a:rPr lang="uk-UA" sz="7200" b="1" dirty="0" smtClean="0">
                <a:solidFill>
                  <a:schemeClr val="bg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:</a:t>
            </a:r>
            <a:endParaRPr lang="ru-RU" sz="72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6562703"/>
              </p:ext>
            </p:extLst>
          </p:nvPr>
        </p:nvGraphicFramePr>
        <p:xfrm>
          <a:off x="179512" y="1124743"/>
          <a:ext cx="8507288" cy="47006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53644"/>
                <a:gridCol w="4253644"/>
              </a:tblGrid>
              <a:tr h="978721">
                <a:tc>
                  <a:txBody>
                    <a:bodyPr/>
                    <a:lstStyle/>
                    <a:p>
                      <a:r>
                        <a:rPr lang="uk-UA" sz="2400" b="1" dirty="0" smtClean="0">
                          <a:effectLst>
                            <a:glow rad="228600">
                              <a:schemeClr val="accent1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Людські</a:t>
                      </a:r>
                    </a:p>
                    <a:p>
                      <a:endParaRPr lang="ru-RU" sz="2400" b="1" dirty="0">
                        <a:effectLst>
                          <a:glow rad="228600">
                            <a:schemeClr val="accent1">
                              <a:satMod val="175000"/>
                              <a:alpha val="40000"/>
                            </a:schemeClr>
                          </a:glo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400" b="1" dirty="0" smtClean="0">
                          <a:effectLst>
                            <a:glow rad="228600">
                              <a:schemeClr val="accent1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Викладачі</a:t>
                      </a:r>
                      <a:r>
                        <a:rPr lang="uk-UA" sz="2400" b="1" baseline="0" dirty="0" smtClean="0">
                          <a:effectLst>
                            <a:glow rad="228600">
                              <a:schemeClr val="accent1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університету.</a:t>
                      </a:r>
                      <a:endParaRPr lang="ru-RU" sz="2400" b="1" dirty="0">
                        <a:effectLst>
                          <a:glow rad="228600">
                            <a:schemeClr val="accent1">
                              <a:satMod val="175000"/>
                              <a:alpha val="40000"/>
                            </a:schemeClr>
                          </a:glo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78721">
                <a:tc>
                  <a:txBody>
                    <a:bodyPr/>
                    <a:lstStyle/>
                    <a:p>
                      <a:r>
                        <a:rPr lang="uk-UA" sz="2400" b="1" dirty="0" smtClean="0">
                          <a:effectLst>
                            <a:glow rad="228600">
                              <a:schemeClr val="accent1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Інформаційні</a:t>
                      </a:r>
                      <a:endParaRPr lang="ru-RU" sz="2400" b="1" dirty="0">
                        <a:effectLst>
                          <a:glow rad="228600">
                            <a:schemeClr val="accent1">
                              <a:satMod val="175000"/>
                              <a:alpha val="40000"/>
                            </a:schemeClr>
                          </a:glo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400" b="1" dirty="0" smtClean="0">
                          <a:effectLst>
                            <a:glow rad="228600">
                              <a:schemeClr val="accent1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Веб-сайт  ВДПУ ,друкована</a:t>
                      </a:r>
                      <a:r>
                        <a:rPr lang="uk-UA" sz="2400" b="1" baseline="0" dirty="0" smtClean="0">
                          <a:effectLst>
                            <a:glow rad="228600">
                              <a:schemeClr val="accent1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продукція,тренінги .</a:t>
                      </a:r>
                      <a:endParaRPr lang="ru-RU" sz="2400" b="1" dirty="0">
                        <a:effectLst>
                          <a:glow rad="228600">
                            <a:schemeClr val="accent1">
                              <a:satMod val="175000"/>
                              <a:alpha val="40000"/>
                            </a:schemeClr>
                          </a:glo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848695">
                <a:tc>
                  <a:txBody>
                    <a:bodyPr/>
                    <a:lstStyle/>
                    <a:p>
                      <a:r>
                        <a:rPr lang="uk-UA" sz="2400" b="1" dirty="0" smtClean="0">
                          <a:effectLst>
                            <a:glow rad="228600">
                              <a:schemeClr val="accent1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Матеріальні</a:t>
                      </a:r>
                      <a:endParaRPr lang="ru-RU" sz="2400" b="1" dirty="0">
                        <a:effectLst>
                          <a:glow rad="228600">
                            <a:schemeClr val="accent1">
                              <a:satMod val="175000"/>
                              <a:alpha val="40000"/>
                            </a:schemeClr>
                          </a:glo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400" b="1" dirty="0" smtClean="0">
                          <a:effectLst>
                            <a:glow rad="228600">
                              <a:schemeClr val="accent1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Приміщення для проведення занять, принтер,кольоровий</a:t>
                      </a:r>
                      <a:r>
                        <a:rPr lang="uk-UA" sz="2400" b="1" baseline="0" dirty="0" smtClean="0">
                          <a:effectLst>
                            <a:glow rad="228600">
                              <a:schemeClr val="accent1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папір, звичайний,папір,олівці та ручки.</a:t>
                      </a:r>
                      <a:endParaRPr lang="ru-RU" sz="2400" b="1" dirty="0">
                        <a:effectLst>
                          <a:glow rad="228600">
                            <a:schemeClr val="accent1">
                              <a:satMod val="175000"/>
                              <a:alpha val="40000"/>
                            </a:schemeClr>
                          </a:glo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43734">
                <a:tc>
                  <a:txBody>
                    <a:bodyPr/>
                    <a:lstStyle/>
                    <a:p>
                      <a:r>
                        <a:rPr lang="uk-UA" sz="2400" b="1" dirty="0" smtClean="0">
                          <a:effectLst>
                            <a:glow rad="228600">
                              <a:schemeClr val="accent1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Фінансові</a:t>
                      </a:r>
                      <a:endParaRPr lang="ru-RU" sz="2400" b="1" dirty="0">
                        <a:effectLst>
                          <a:glow rad="228600">
                            <a:schemeClr val="accent1">
                              <a:satMod val="175000"/>
                              <a:alpha val="40000"/>
                            </a:schemeClr>
                          </a:glo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400" b="1" dirty="0" smtClean="0">
                          <a:effectLst>
                            <a:glow rad="228600">
                              <a:schemeClr val="accent1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Кошти місцевого бюджету,благодійні</a:t>
                      </a:r>
                      <a:r>
                        <a:rPr lang="uk-UA" sz="2400" b="1" baseline="0" dirty="0" smtClean="0">
                          <a:effectLst>
                            <a:glow rad="228600">
                              <a:schemeClr val="accent1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внески.</a:t>
                      </a:r>
                      <a:endParaRPr lang="ru-RU" sz="2400" b="1" dirty="0">
                        <a:effectLst>
                          <a:glow rad="228600">
                            <a:schemeClr val="accent1">
                              <a:satMod val="175000"/>
                              <a:alpha val="40000"/>
                            </a:schemeClr>
                          </a:glo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144854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3"/>
            <a:ext cx="8229600" cy="1080120"/>
          </a:xfrm>
        </p:spPr>
        <p:txBody>
          <a:bodyPr/>
          <a:lstStyle/>
          <a:p>
            <a:r>
              <a:rPr lang="uk-UA" b="1" dirty="0" smtClean="0">
                <a:solidFill>
                  <a:schemeClr val="bg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Етапи впровадження проекту</a:t>
            </a:r>
            <a:r>
              <a:rPr lang="uk-UA" b="1" dirty="0" smtClean="0">
                <a:solidFill>
                  <a:schemeClr val="bg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Блок-схема: документ 5"/>
          <p:cNvSpPr/>
          <p:nvPr/>
        </p:nvSpPr>
        <p:spPr>
          <a:xfrm>
            <a:off x="285720" y="1357299"/>
            <a:ext cx="8461375" cy="1214446"/>
          </a:xfrm>
          <a:prstGeom prst="flowChartDocument">
            <a:avLst/>
          </a:prstGeom>
          <a:gradFill flip="none" rotWithShape="1">
            <a:gsLst>
              <a:gs pos="0">
                <a:schemeClr val="bg1">
                  <a:shade val="30000"/>
                  <a:satMod val="115000"/>
                </a:schemeClr>
              </a:gs>
              <a:gs pos="50000">
                <a:schemeClr val="bg1">
                  <a:shade val="67500"/>
                  <a:satMod val="115000"/>
                </a:schemeClr>
              </a:gs>
              <a:gs pos="100000">
                <a:schemeClr val="bg1"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solidFill>
              <a:schemeClr val="bg1">
                <a:lumMod val="95000"/>
              </a:schemeClr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defRPr/>
            </a:pPr>
            <a:r>
              <a:rPr lang="uk-UA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 етап </a:t>
            </a:r>
            <a:r>
              <a:rPr lang="uk-UA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uk-UA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інформаційні розповсюдження  «Мотивуй себе»</a:t>
            </a:r>
            <a:endParaRPr lang="uk-UA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Блок-схема: документ 6"/>
          <p:cNvSpPr/>
          <p:nvPr/>
        </p:nvSpPr>
        <p:spPr>
          <a:xfrm>
            <a:off x="285720" y="3429000"/>
            <a:ext cx="8461375" cy="1214445"/>
          </a:xfrm>
          <a:prstGeom prst="flowChartDocument">
            <a:avLst/>
          </a:prstGeom>
          <a:gradFill flip="none" rotWithShape="1">
            <a:gsLst>
              <a:gs pos="0">
                <a:schemeClr val="bg1">
                  <a:shade val="30000"/>
                  <a:satMod val="115000"/>
                </a:schemeClr>
              </a:gs>
              <a:gs pos="50000">
                <a:schemeClr val="bg1">
                  <a:shade val="67500"/>
                  <a:satMod val="115000"/>
                </a:schemeClr>
              </a:gs>
              <a:gs pos="100000">
                <a:schemeClr val="bg1"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solidFill>
              <a:schemeClr val="bg1">
                <a:lumMod val="95000"/>
              </a:schemeClr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defRPr/>
            </a:pPr>
            <a:r>
              <a:rPr lang="ru-RU" sz="20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en-US" sz="20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0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етап </a:t>
            </a:r>
            <a:r>
              <a:rPr lang="uk-UA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проведення практичних тренінгів про користь використання чек-листів.</a:t>
            </a:r>
            <a:r>
              <a:rPr lang="uk-UA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uk-UA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трелка вниз 7"/>
          <p:cNvSpPr/>
          <p:nvPr/>
        </p:nvSpPr>
        <p:spPr>
          <a:xfrm>
            <a:off x="1571604" y="2786058"/>
            <a:ext cx="504825" cy="576263"/>
          </a:xfrm>
          <a:prstGeom prst="downArrow">
            <a:avLst/>
          </a:prstGeom>
          <a:gradFill flip="none" rotWithShape="1">
            <a:gsLst>
              <a:gs pos="0">
                <a:schemeClr val="bg1">
                  <a:shade val="30000"/>
                  <a:satMod val="115000"/>
                </a:schemeClr>
              </a:gs>
              <a:gs pos="50000">
                <a:schemeClr val="bg1">
                  <a:shade val="67500"/>
                  <a:satMod val="115000"/>
                </a:schemeClr>
              </a:gs>
              <a:gs pos="100000">
                <a:schemeClr val="bg1"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трелка вниз 8"/>
          <p:cNvSpPr/>
          <p:nvPr/>
        </p:nvSpPr>
        <p:spPr>
          <a:xfrm>
            <a:off x="4500562" y="2643182"/>
            <a:ext cx="503237" cy="720725"/>
          </a:xfrm>
          <a:prstGeom prst="downArrow">
            <a:avLst/>
          </a:prstGeom>
          <a:gradFill flip="none" rotWithShape="1">
            <a:gsLst>
              <a:gs pos="0">
                <a:schemeClr val="bg1">
                  <a:shade val="30000"/>
                  <a:satMod val="115000"/>
                </a:schemeClr>
              </a:gs>
              <a:gs pos="50000">
                <a:schemeClr val="bg1">
                  <a:shade val="67500"/>
                  <a:satMod val="115000"/>
                </a:schemeClr>
              </a:gs>
              <a:gs pos="100000">
                <a:schemeClr val="bg1"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трелка вниз 9"/>
          <p:cNvSpPr/>
          <p:nvPr/>
        </p:nvSpPr>
        <p:spPr>
          <a:xfrm>
            <a:off x="7500958" y="2428868"/>
            <a:ext cx="504825" cy="936625"/>
          </a:xfrm>
          <a:prstGeom prst="downArrow">
            <a:avLst/>
          </a:prstGeom>
          <a:gradFill flip="none" rotWithShape="1">
            <a:gsLst>
              <a:gs pos="0">
                <a:schemeClr val="bg1">
                  <a:shade val="30000"/>
                  <a:satMod val="115000"/>
                </a:schemeClr>
              </a:gs>
              <a:gs pos="50000">
                <a:schemeClr val="bg1">
                  <a:shade val="67500"/>
                  <a:satMod val="115000"/>
                </a:schemeClr>
              </a:gs>
              <a:gs pos="100000">
                <a:schemeClr val="bg1"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трелка вниз 10"/>
          <p:cNvSpPr/>
          <p:nvPr/>
        </p:nvSpPr>
        <p:spPr>
          <a:xfrm>
            <a:off x="1571604" y="4786322"/>
            <a:ext cx="504825" cy="576263"/>
          </a:xfrm>
          <a:prstGeom prst="downArrow">
            <a:avLst/>
          </a:prstGeom>
          <a:gradFill flip="none" rotWithShape="1">
            <a:gsLst>
              <a:gs pos="0">
                <a:schemeClr val="bg1">
                  <a:shade val="30000"/>
                  <a:satMod val="115000"/>
                </a:schemeClr>
              </a:gs>
              <a:gs pos="50000">
                <a:schemeClr val="bg1">
                  <a:shade val="67500"/>
                  <a:satMod val="115000"/>
                </a:schemeClr>
              </a:gs>
              <a:gs pos="100000">
                <a:schemeClr val="bg1"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Стрелка вниз 11"/>
          <p:cNvSpPr/>
          <p:nvPr/>
        </p:nvSpPr>
        <p:spPr>
          <a:xfrm>
            <a:off x="4572000" y="4643446"/>
            <a:ext cx="503237" cy="720725"/>
          </a:xfrm>
          <a:prstGeom prst="downArrow">
            <a:avLst/>
          </a:prstGeom>
          <a:gradFill flip="none" rotWithShape="1">
            <a:gsLst>
              <a:gs pos="0">
                <a:schemeClr val="bg1">
                  <a:shade val="30000"/>
                  <a:satMod val="115000"/>
                </a:schemeClr>
              </a:gs>
              <a:gs pos="50000">
                <a:schemeClr val="bg1">
                  <a:shade val="67500"/>
                  <a:satMod val="115000"/>
                </a:schemeClr>
              </a:gs>
              <a:gs pos="100000">
                <a:schemeClr val="bg1"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Стрелка вниз 12"/>
          <p:cNvSpPr/>
          <p:nvPr/>
        </p:nvSpPr>
        <p:spPr>
          <a:xfrm>
            <a:off x="7643834" y="4429132"/>
            <a:ext cx="504825" cy="936625"/>
          </a:xfrm>
          <a:prstGeom prst="downArrow">
            <a:avLst/>
          </a:prstGeom>
          <a:gradFill flip="none" rotWithShape="1">
            <a:gsLst>
              <a:gs pos="0">
                <a:schemeClr val="bg1">
                  <a:shade val="30000"/>
                  <a:satMod val="115000"/>
                </a:schemeClr>
              </a:gs>
              <a:gs pos="50000">
                <a:schemeClr val="bg1">
                  <a:shade val="67500"/>
                  <a:satMod val="115000"/>
                </a:schemeClr>
              </a:gs>
              <a:gs pos="100000">
                <a:schemeClr val="bg1"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Блок-схема: документ 13"/>
          <p:cNvSpPr/>
          <p:nvPr/>
        </p:nvSpPr>
        <p:spPr>
          <a:xfrm>
            <a:off x="357158" y="5429264"/>
            <a:ext cx="8461375" cy="1281125"/>
          </a:xfrm>
          <a:prstGeom prst="flowChartDocument">
            <a:avLst/>
          </a:prstGeom>
          <a:gradFill flip="none" rotWithShape="1">
            <a:gsLst>
              <a:gs pos="0">
                <a:schemeClr val="bg1">
                  <a:shade val="30000"/>
                  <a:satMod val="115000"/>
                </a:schemeClr>
              </a:gs>
              <a:gs pos="50000">
                <a:schemeClr val="bg1">
                  <a:shade val="67500"/>
                  <a:satMod val="115000"/>
                </a:schemeClr>
              </a:gs>
              <a:gs pos="100000">
                <a:schemeClr val="bg1"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solidFill>
              <a:schemeClr val="bg1">
                <a:lumMod val="95000"/>
              </a:schemeClr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defRPr/>
            </a:pPr>
            <a:r>
              <a:rPr lang="ru-RU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ІІ</a:t>
            </a:r>
            <a:r>
              <a:rPr lang="en-US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етап </a:t>
            </a:r>
            <a:r>
              <a:rPr lang="uk-UA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uk-UA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забезпечення активного </a:t>
            </a:r>
            <a:r>
              <a:rPr lang="uk-UA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учнівського потенціалу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залучення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учнів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викладачів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тощо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39317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20688"/>
          </a:xfrm>
        </p:spPr>
        <p:txBody>
          <a:bodyPr>
            <a:normAutofit fontScale="90000"/>
          </a:bodyPr>
          <a:lstStyle/>
          <a:p>
            <a:r>
              <a:rPr lang="uk-UA" b="1" dirty="0" smtClean="0">
                <a:solidFill>
                  <a:schemeClr val="bg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Зміст проекту </a:t>
            </a:r>
            <a:r>
              <a:rPr lang="uk-UA" b="1" dirty="0" smtClean="0">
                <a:solidFill>
                  <a:schemeClr val="bg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: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03683808"/>
              </p:ext>
            </p:extLst>
          </p:nvPr>
        </p:nvGraphicFramePr>
        <p:xfrm>
          <a:off x="-1" y="661568"/>
          <a:ext cx="9125520" cy="6196431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281380"/>
                <a:gridCol w="2281380"/>
                <a:gridCol w="2281380"/>
                <a:gridCol w="2281380"/>
              </a:tblGrid>
              <a:tr h="397347">
                <a:tc>
                  <a:txBody>
                    <a:bodyPr/>
                    <a:lstStyle/>
                    <a:p>
                      <a:pPr algn="ctr"/>
                      <a:r>
                        <a:rPr lang="uk-UA" sz="2000" b="1" u="sng" dirty="0" smtClean="0">
                          <a:latin typeface="Times New Roman" pitchFamily="18" charset="0"/>
                          <a:cs typeface="Times New Roman" pitchFamily="18" charset="0"/>
                        </a:rPr>
                        <a:t>Етапи:</a:t>
                      </a:r>
                      <a:endParaRPr lang="ru-RU" sz="2000" b="1" u="sng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Мета: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b="1" dirty="0" smtClean="0">
                          <a:latin typeface="Times New Roman" pitchFamily="18" charset="0"/>
                          <a:cs typeface="Times New Roman" pitchFamily="18" charset="0"/>
                        </a:rPr>
                        <a:t>Форма</a:t>
                      </a:r>
                      <a:r>
                        <a:rPr lang="uk-UA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роботи: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b="1" dirty="0" smtClean="0">
                          <a:latin typeface="Times New Roman" pitchFamily="18" charset="0"/>
                          <a:cs typeface="Times New Roman" pitchFamily="18" charset="0"/>
                        </a:rPr>
                        <a:t>Термін реалізації: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017301">
                <a:tc>
                  <a:txBody>
                    <a:bodyPr/>
                    <a:lstStyle/>
                    <a:p>
                      <a:pPr algn="ctr"/>
                      <a:r>
                        <a:rPr lang="uk-UA" sz="2000" b="1" u="sng" dirty="0" smtClean="0">
                          <a:latin typeface="Times New Roman" pitchFamily="18" charset="0"/>
                          <a:cs typeface="Times New Roman" pitchFamily="18" charset="0"/>
                        </a:rPr>
                        <a:t>1 етап</a:t>
                      </a:r>
                      <a:endParaRPr lang="ru-RU" sz="2000" b="1" u="sng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Ознайомити з поняттям «чек-лист»,</a:t>
                      </a:r>
                      <a:r>
                        <a:rPr lang="uk-UA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«мотивація».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Створення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інструкцій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використанням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чек-</a:t>
                      </a:r>
                      <a:r>
                        <a:rPr lang="ru-RU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листів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та </a:t>
                      </a:r>
                      <a:r>
                        <a:rPr lang="ru-RU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залучення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комп</a:t>
                      </a:r>
                      <a:r>
                        <a:rPr lang="en-US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’</a:t>
                      </a:r>
                      <a:r>
                        <a:rPr lang="uk-UA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ютерних</a:t>
                      </a:r>
                      <a:r>
                        <a:rPr lang="uk-UA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технологій  .</a:t>
                      </a:r>
                    </a:p>
                    <a:p>
                      <a:pPr algn="ctr"/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itchFamily="18" charset="0"/>
                          <a:cs typeface="Times New Roman" pitchFamily="18" charset="0"/>
                        </a:rPr>
                        <a:t>З</a:t>
                      </a:r>
                      <a:r>
                        <a:rPr lang="uk-UA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травня 2019 р. по  вересень 2019 р.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017301">
                <a:tc>
                  <a:txBody>
                    <a:bodyPr/>
                    <a:lstStyle/>
                    <a:p>
                      <a:pPr algn="ctr"/>
                      <a:r>
                        <a:rPr lang="uk-UA" sz="2000" b="1" u="sng" dirty="0" smtClean="0">
                          <a:latin typeface="Times New Roman" pitchFamily="18" charset="0"/>
                          <a:cs typeface="Times New Roman" pitchFamily="18" charset="0"/>
                        </a:rPr>
                        <a:t>2 етап</a:t>
                      </a:r>
                      <a:endParaRPr lang="ru-RU" sz="2000" b="1" u="sng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Проведення тренінгів , ознайомлення</a:t>
                      </a:r>
                      <a:r>
                        <a:rPr lang="uk-UA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з інструкціями до чек-листів.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Рольова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гра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ru-RU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мозковий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 штурм, </a:t>
                      </a:r>
                      <a:r>
                        <a:rPr lang="ru-RU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презентація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ru-RU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аналіз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ситуаційних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вправ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ru-RU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міні-лекції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 з </a:t>
                      </a:r>
                      <a:r>
                        <a:rPr lang="ru-RU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практичним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закріпленням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itchFamily="18" charset="0"/>
                          <a:cs typeface="Times New Roman" pitchFamily="18" charset="0"/>
                        </a:rPr>
                        <a:t>З вересня  2019 р. по січень  2020 р.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764482">
                <a:tc>
                  <a:txBody>
                    <a:bodyPr/>
                    <a:lstStyle/>
                    <a:p>
                      <a:pPr algn="ctr"/>
                      <a:r>
                        <a:rPr lang="uk-UA" sz="2000" b="1" u="sng" dirty="0" smtClean="0">
                          <a:latin typeface="Times New Roman" pitchFamily="18" charset="0"/>
                          <a:cs typeface="Times New Roman" pitchFamily="18" charset="0"/>
                        </a:rPr>
                        <a:t>3 етап</a:t>
                      </a:r>
                      <a:endParaRPr lang="ru-RU" sz="2000" b="1" u="sng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Забезпечення активного учнівського</a:t>
                      </a:r>
                      <a:r>
                        <a:rPr lang="uk-UA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потенціалу.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Тематичні професійні заняття, спостереження за роботою учнів та безпосередня участь у діяльності.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itchFamily="18" charset="0"/>
                          <a:cs typeface="Times New Roman" pitchFamily="18" charset="0"/>
                        </a:rPr>
                        <a:t>З січня 2020 р. по  травень 2020 р.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748277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6379" y="5467"/>
            <a:ext cx="8229600" cy="864096"/>
          </a:xfrm>
        </p:spPr>
        <p:txBody>
          <a:bodyPr>
            <a:normAutofit/>
          </a:bodyPr>
          <a:lstStyle/>
          <a:p>
            <a:r>
              <a:rPr lang="uk-UA" b="1" dirty="0" smtClean="0">
                <a:solidFill>
                  <a:schemeClr val="bg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Методи і технології проекту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33073" y="801120"/>
            <a:ext cx="3000395" cy="1643074"/>
          </a:xfrm>
          <a:prstGeom prst="rect">
            <a:avLst/>
          </a:prstGeom>
          <a:gradFill flip="none" rotWithShape="1">
            <a:gsLst>
              <a:gs pos="0">
                <a:schemeClr val="bg1">
                  <a:shade val="30000"/>
                  <a:satMod val="115000"/>
                </a:schemeClr>
              </a:gs>
              <a:gs pos="50000">
                <a:schemeClr val="bg1">
                  <a:shade val="67500"/>
                  <a:satMod val="115000"/>
                </a:schemeClr>
              </a:gs>
              <a:gs pos="100000">
                <a:schemeClr val="bg1"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sz="1600" b="1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Соціально-педагогічні </a:t>
            </a:r>
            <a:r>
              <a:rPr lang="uk-UA" sz="16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методи:</a:t>
            </a:r>
            <a:br>
              <a:rPr lang="uk-UA" sz="16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індивідуальні </a:t>
            </a:r>
            <a:r>
              <a:rPr lang="uk-UA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та групові </a:t>
            </a:r>
            <a:r>
              <a:rPr lang="uk-UA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бесіди, дискусії, </a:t>
            </a:r>
            <a:r>
              <a:rPr lang="uk-UA" sz="1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відеоуроки</a:t>
            </a:r>
            <a:r>
              <a:rPr lang="uk-UA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залучення ІКТ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23528" y="2731574"/>
            <a:ext cx="3000395" cy="1542757"/>
          </a:xfrm>
          <a:prstGeom prst="rect">
            <a:avLst/>
          </a:prstGeom>
          <a:gradFill flip="none" rotWithShape="1">
            <a:gsLst>
              <a:gs pos="0">
                <a:schemeClr val="bg1">
                  <a:shade val="30000"/>
                  <a:satMod val="115000"/>
                </a:schemeClr>
              </a:gs>
              <a:gs pos="50000">
                <a:schemeClr val="bg1">
                  <a:shade val="67500"/>
                  <a:satMod val="115000"/>
                </a:schemeClr>
              </a:gs>
              <a:gs pos="100000">
                <a:schemeClr val="bg1"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600" b="1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Психологічні </a:t>
            </a:r>
            <a:r>
              <a:rPr lang="uk-UA" sz="16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методи:</a:t>
            </a:r>
            <a:br>
              <a:rPr lang="uk-UA" sz="16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рольові </a:t>
            </a:r>
            <a:r>
              <a:rPr lang="uk-UA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гри</a:t>
            </a:r>
            <a:r>
              <a:rPr lang="uk-UA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33073" y="4444458"/>
            <a:ext cx="2990850" cy="2140304"/>
          </a:xfrm>
          <a:prstGeom prst="rect">
            <a:avLst/>
          </a:prstGeom>
          <a:gradFill flip="none" rotWithShape="1">
            <a:gsLst>
              <a:gs pos="0">
                <a:schemeClr val="bg1">
                  <a:shade val="30000"/>
                  <a:satMod val="115000"/>
                </a:schemeClr>
              </a:gs>
              <a:gs pos="50000">
                <a:schemeClr val="bg1">
                  <a:shade val="67500"/>
                  <a:satMod val="115000"/>
                </a:schemeClr>
              </a:gs>
              <a:gs pos="100000">
                <a:schemeClr val="bg1"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600" b="1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Соціологічні методи: </a:t>
            </a:r>
            <a:r>
              <a:rPr lang="uk-UA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спостереження,опитування.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429257" y="801120"/>
            <a:ext cx="2919413" cy="1643074"/>
          </a:xfrm>
          <a:prstGeom prst="rect">
            <a:avLst/>
          </a:prstGeom>
          <a:gradFill flip="none" rotWithShape="1">
            <a:gsLst>
              <a:gs pos="0">
                <a:schemeClr val="bg1">
                  <a:shade val="30000"/>
                  <a:satMod val="115000"/>
                </a:schemeClr>
              </a:gs>
              <a:gs pos="50000">
                <a:schemeClr val="bg1">
                  <a:shade val="67500"/>
                  <a:satMod val="115000"/>
                </a:schemeClr>
              </a:gs>
              <a:gs pos="100000">
                <a:schemeClr val="bg1"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Інформаційні</a:t>
            </a:r>
            <a:r>
              <a:rPr lang="ru-RU" sz="1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-комп</a:t>
            </a:r>
            <a:r>
              <a:rPr lang="en-US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ru-RU" sz="1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ютерні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технології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429257" y="2731575"/>
            <a:ext cx="2919412" cy="1542756"/>
          </a:xfrm>
          <a:prstGeom prst="rect">
            <a:avLst/>
          </a:prstGeom>
          <a:gradFill flip="none" rotWithShape="1">
            <a:gsLst>
              <a:gs pos="0">
                <a:schemeClr val="bg1">
                  <a:shade val="30000"/>
                  <a:satMod val="115000"/>
                </a:schemeClr>
              </a:gs>
              <a:gs pos="50000">
                <a:schemeClr val="bg1">
                  <a:shade val="67500"/>
                  <a:satMod val="115000"/>
                </a:schemeClr>
              </a:gs>
              <a:gs pos="100000">
                <a:schemeClr val="bg1"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Технології профорієнтаційного консультування.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429258" y="4444458"/>
            <a:ext cx="2919412" cy="2140303"/>
          </a:xfrm>
          <a:prstGeom prst="rect">
            <a:avLst/>
          </a:prstGeom>
          <a:gradFill flip="none" rotWithShape="1">
            <a:gsLst>
              <a:gs pos="0">
                <a:schemeClr val="bg1">
                  <a:shade val="30000"/>
                  <a:satMod val="115000"/>
                </a:schemeClr>
              </a:gs>
              <a:gs pos="50000">
                <a:schemeClr val="bg1">
                  <a:shade val="67500"/>
                  <a:satMod val="115000"/>
                </a:schemeClr>
              </a:gs>
              <a:gs pos="100000">
                <a:schemeClr val="bg1"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Комунікаційні технології.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959188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</TotalTime>
  <Words>414</Words>
  <Application>Microsoft Office PowerPoint</Application>
  <PresentationFormat>Экран (4:3)</PresentationFormat>
  <Paragraphs>60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Соціальний проект на тему:</vt:lpstr>
      <vt:lpstr>Презентация PowerPoint</vt:lpstr>
      <vt:lpstr>Презентация PowerPoint</vt:lpstr>
      <vt:lpstr>Презентация PowerPoint</vt:lpstr>
      <vt:lpstr>Бенефіціари:</vt:lpstr>
      <vt:lpstr>Ресурси:</vt:lpstr>
      <vt:lpstr>Етапи впровадження проекту:</vt:lpstr>
      <vt:lpstr>Зміст проекту :</vt:lpstr>
      <vt:lpstr>Методи і технології проекту</vt:lpstr>
      <vt:lpstr>   Очікувані результати:</vt:lpstr>
      <vt:lpstr>Використані джерела: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Соціальний проект на тему:</dc:title>
  <dc:creator>юля</dc:creator>
  <cp:lastModifiedBy>юля</cp:lastModifiedBy>
  <cp:revision>16</cp:revision>
  <dcterms:created xsi:type="dcterms:W3CDTF">2019-04-18T13:12:53Z</dcterms:created>
  <dcterms:modified xsi:type="dcterms:W3CDTF">2019-04-18T15:46:25Z</dcterms:modified>
</cp:coreProperties>
</file>