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2"/>
  </p:notesMasterIdLst>
  <p:handoutMasterIdLst>
    <p:handoutMasterId r:id="rId23"/>
  </p:handoutMasterIdLst>
  <p:sldIdLst>
    <p:sldId id="313" r:id="rId2"/>
    <p:sldId id="256" r:id="rId3"/>
    <p:sldId id="325" r:id="rId4"/>
    <p:sldId id="326" r:id="rId5"/>
    <p:sldId id="329" r:id="rId6"/>
    <p:sldId id="331" r:id="rId7"/>
    <p:sldId id="332" r:id="rId8"/>
    <p:sldId id="307" r:id="rId9"/>
    <p:sldId id="333" r:id="rId10"/>
    <p:sldId id="334" r:id="rId11"/>
    <p:sldId id="279" r:id="rId12"/>
    <p:sldId id="302" r:id="rId13"/>
    <p:sldId id="304" r:id="rId14"/>
    <p:sldId id="303" r:id="rId15"/>
    <p:sldId id="327" r:id="rId16"/>
    <p:sldId id="335" r:id="rId17"/>
    <p:sldId id="308" r:id="rId18"/>
    <p:sldId id="328" r:id="rId19"/>
    <p:sldId id="305" r:id="rId20"/>
    <p:sldId id="324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00"/>
    <a:srgbClr val="FF0000"/>
    <a:srgbClr val="000000"/>
    <a:srgbClr val="006600"/>
    <a:srgbClr val="3333FF"/>
    <a:srgbClr val="0033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2958" autoAdjust="0"/>
  </p:normalViewPr>
  <p:slideViewPr>
    <p:cSldViewPr>
      <p:cViewPr>
        <p:scale>
          <a:sx n="66" d="100"/>
          <a:sy n="66" d="100"/>
        </p:scale>
        <p:origin x="-150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8262ED95-48B5-45C8-A935-18EC72315C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651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CBD6D017-3357-40AF-90FF-F6636FC26E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8663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BB2235-7413-4D93-9B21-BD24F640F7D6}" type="slidenum">
              <a:rPr lang="ru-RU" smtClean="0">
                <a:cs typeface="Arial" charset="0"/>
              </a:rPr>
              <a:pPr/>
              <a:t>2</a:t>
            </a:fld>
            <a:endParaRPr lang="ru-RU" smtClean="0"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5" name="Freeform 1027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uk-UA">
                <a:cs typeface="+mn-cs"/>
              </a:endParaRPr>
            </a:p>
          </p:txBody>
        </p:sp>
        <p:sp>
          <p:nvSpPr>
            <p:cNvPr id="6" name="Arc 1028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4979 w 43200"/>
                <a:gd name="T3" fmla="*/ 26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uk-UA">
                <a:cs typeface="+mn-cs"/>
              </a:endParaRPr>
            </a:p>
          </p:txBody>
        </p:sp>
      </p:grpSp>
      <p:sp>
        <p:nvSpPr>
          <p:cNvPr id="20485" name="Rectangle 1029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0486" name="Rectangle 10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0" y="2085975"/>
            <a:ext cx="5638800" cy="1038225"/>
          </a:xfrm>
        </p:spPr>
        <p:txBody>
          <a:bodyPr lIns="92075" rIns="92075"/>
          <a:lstStyle>
            <a:lvl1pPr marL="0" indent="0">
              <a:lnSpc>
                <a:spcPct val="70000"/>
              </a:lnSpc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24E5F-6D42-4B15-8820-515EFECCC042}" type="datetime1">
              <a:rPr lang="uk-UA"/>
              <a:pPr>
                <a:defRPr/>
              </a:pPr>
              <a:t>14.04.2016</a:t>
            </a:fld>
            <a:endParaRPr lang="ru-RU"/>
          </a:p>
        </p:txBody>
      </p:sp>
      <p:sp>
        <p:nvSpPr>
          <p:cNvPr id="8" name="Rectangle 1032"/>
          <p:cNvSpPr>
            <a:spLocks noGrp="1" noChangeArrowheads="1"/>
          </p:cNvSpPr>
          <p:nvPr>
            <p:ph type="ftr" sz="quarter" idx="11"/>
          </p:nvPr>
        </p:nvSpPr>
        <p:spPr>
          <a:xfrm>
            <a:off x="1295400" y="6365875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3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>
                <a:latin typeface="+mn-lt"/>
              </a:defRPr>
            </a:lvl2pPr>
          </a:lstStyle>
          <a:p>
            <a:pPr lvl="1">
              <a:defRPr/>
            </a:pPr>
            <a:fld id="{B1A9EF35-B51E-4771-B2AA-DE9B52544DF5}" type="slidenum">
              <a:rPr lang="ru-RU"/>
              <a:pPr lvl="1"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E42A7-B2C5-4A1E-BF15-2C0ECC9592D3}" type="datetime1">
              <a:rPr lang="uk-UA"/>
              <a:pPr>
                <a:defRPr/>
              </a:pPr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0A17A92D-D562-4B59-9B31-70D61C13775F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41DAA-8563-401C-B548-075EDD6A7140}" type="datetime1">
              <a:rPr lang="uk-UA"/>
              <a:pPr>
                <a:defRPr/>
              </a:pPr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BFD797A0-EDF3-490B-BFC4-74C7B17CC8C1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609600"/>
            <a:ext cx="808037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5025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5025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9D110-82C6-451F-9B2C-759292960EEC}" type="datetime1">
              <a:rPr lang="uk-UA"/>
              <a:pPr>
                <a:defRPr/>
              </a:pPr>
              <a:t>14.04.2016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748551DB-D814-47C7-ACAD-3A71EFBD4E33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609600"/>
            <a:ext cx="808037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5025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5025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355CD-6DC5-4FE0-852F-D95A205610B8}" type="datetime1">
              <a:rPr lang="uk-UA"/>
              <a:pPr>
                <a:defRPr/>
              </a:pPr>
              <a:t>14.04.2016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2DC145E9-9EDD-4D09-87F7-AC1EA1BCA53B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BBA56-8EAD-4D86-9078-C392E19302EC}" type="datetime1">
              <a:rPr lang="uk-UA"/>
              <a:pPr>
                <a:defRPr/>
              </a:pPr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352C52B4-E37E-4B7C-83A7-E0B13785B105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B2A00-3FF5-4BC3-BBDE-9C684BF83626}" type="datetime1">
              <a:rPr lang="uk-UA"/>
              <a:pPr>
                <a:defRPr/>
              </a:pPr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32D5203B-3080-40D9-88AD-48E023BE2463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6AEC9-A53F-479F-971A-8FCA7CBD0718}" type="datetime1">
              <a:rPr lang="uk-UA"/>
              <a:pPr>
                <a:defRPr/>
              </a:pPr>
              <a:t>14.04.2016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FEFCE65B-BB4B-499C-8251-1DD94DFFABC9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726E9-FA46-4740-B2E1-C19C3C6FC47F}" type="datetime1">
              <a:rPr lang="uk-UA"/>
              <a:pPr>
                <a:defRPr/>
              </a:pPr>
              <a:t>14.04.2016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7F88F94D-D49C-48FA-8788-F3CC6DAB8BB4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FC1B8-E150-4A3B-8EE6-EA63DC35A47C}" type="datetime1">
              <a:rPr lang="uk-UA"/>
              <a:pPr>
                <a:defRPr/>
              </a:pPr>
              <a:t>14.04.2016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344055F2-4D30-44AA-BE95-47D13FC5FD2E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81D19-617D-45B0-8719-87E7A602D9E7}" type="datetime1">
              <a:rPr lang="uk-UA"/>
              <a:pPr>
                <a:defRPr/>
              </a:pPr>
              <a:t>14.04.2016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A627831F-A6DB-4005-9E4B-62B908CE970A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60D94-D6D9-4C6C-8072-F1A7CA266E14}" type="datetime1">
              <a:rPr lang="uk-UA"/>
              <a:pPr>
                <a:defRPr/>
              </a:pPr>
              <a:t>14.04.2016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77CA6EDC-091B-4DE2-8D8A-E2638A32A6E5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A83CF-954C-4D25-A7FA-465B802B4ECF}" type="datetime1">
              <a:rPr lang="uk-UA"/>
              <a:pPr>
                <a:defRPr/>
              </a:pPr>
              <a:t>14.04.2016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66A54B72-F4CD-4931-A74F-B11036C37FA0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050"/>
          <p:cNvGrpSpPr>
            <a:grpSpLocks/>
          </p:cNvGrpSpPr>
          <p:nvPr/>
        </p:nvGrpSpPr>
        <p:grpSpPr bwMode="auto">
          <a:xfrm>
            <a:off x="-8405813" y="4763"/>
            <a:ext cx="17538701" cy="13690600"/>
            <a:chOff x="-5295" y="3"/>
            <a:chExt cx="11048" cy="8624"/>
          </a:xfrm>
        </p:grpSpPr>
        <p:sp>
          <p:nvSpPr>
            <p:cNvPr id="19459" name="Freeform 2051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uk-UA">
                <a:cs typeface="+mn-cs"/>
              </a:endParaRPr>
            </a:p>
          </p:txBody>
        </p:sp>
        <p:sp>
          <p:nvSpPr>
            <p:cNvPr id="19460" name="Arc 2052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uk-UA">
                <a:cs typeface="+mn-cs"/>
              </a:endParaRPr>
            </a:p>
          </p:txBody>
        </p:sp>
      </p:grpSp>
      <p:sp>
        <p:nvSpPr>
          <p:cNvPr id="19461" name="Rectangle 2053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205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463" name="Rectangle 205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fld id="{F948B3FE-3311-4651-873A-BDBE4852CA7D}" type="datetime1">
              <a:rPr lang="uk-UA"/>
              <a:pPr>
                <a:defRPr/>
              </a:pPr>
              <a:t>14.04.2016</a:t>
            </a:fld>
            <a:endParaRPr lang="ru-RU"/>
          </a:p>
        </p:txBody>
      </p:sp>
      <p:sp>
        <p:nvSpPr>
          <p:cNvPr id="19464" name="Rectangle 205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5" name="Rectangle 205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2pPr lvl="1" algn="r" eaLnBrk="1" hangingPunct="1">
              <a:defRPr sz="1400">
                <a:latin typeface="+mj-lt"/>
                <a:cs typeface="+mn-cs"/>
              </a:defRPr>
            </a:lvl2pPr>
          </a:lstStyle>
          <a:p>
            <a:pPr lvl="1">
              <a:defRPr/>
            </a:pPr>
            <a:fld id="{58825A02-E094-4D4A-AFDE-FB2B8D88BCE7}" type="slidenum">
              <a:rPr lang="ru-RU"/>
              <a:pPr lvl="1"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819400"/>
            <a:ext cx="8534400" cy="1905000"/>
          </a:xfrm>
        </p:spPr>
        <p:txBody>
          <a:bodyPr/>
          <a:lstStyle/>
          <a:p>
            <a:pPr algn="ctr">
              <a:defRPr/>
            </a:pPr>
            <a:r>
              <a:rPr lang="uk-UA" sz="4000" b="1" i="1" smtClean="0">
                <a:solidFill>
                  <a:schemeClr val="accent2"/>
                </a:solidFill>
              </a:rPr>
              <a:t>Тема: </a:t>
            </a:r>
            <a:r>
              <a:rPr lang="uk-UA" sz="3600" b="1" i="1" smtClean="0">
                <a:solidFill>
                  <a:schemeClr val="accent2"/>
                </a:solidFill>
              </a:rPr>
              <a:t>« Соціально – психологічна реабілітація дітей з особливими потребами»</a:t>
            </a:r>
            <a:r>
              <a:rPr lang="ru-RU" sz="3600" b="1" i="1" smtClean="0">
                <a:solidFill>
                  <a:schemeClr val="accent2"/>
                </a:solidFill>
              </a:rPr>
              <a:t/>
            </a:r>
            <a:br>
              <a:rPr lang="ru-RU" sz="3600" b="1" i="1" smtClean="0">
                <a:solidFill>
                  <a:schemeClr val="accent2"/>
                </a:solidFill>
              </a:rPr>
            </a:br>
            <a:endParaRPr lang="ru-RU" sz="3600" b="1" i="1" smtClean="0">
              <a:solidFill>
                <a:schemeClr val="accent2"/>
              </a:solidFill>
            </a:endParaRPr>
          </a:p>
        </p:txBody>
      </p:sp>
      <p:pic>
        <p:nvPicPr>
          <p:cNvPr id="17411" name="Picture 6" descr="Герб університет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36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 descr="http://fkspp.at.ua/E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73370" y="156442"/>
            <a:ext cx="1514433" cy="151600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1073125" y="519090"/>
            <a:ext cx="6286544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cs typeface="Times New Roman" pitchFamily="18" charset="0"/>
              </a:rPr>
              <a:t>КАМ</a:t>
            </a:r>
            <a:r>
              <a:rPr lang="uk-U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imes New Roman" pitchFamily="18" charset="0"/>
              </a:rPr>
              <a:t>'</a:t>
            </a:r>
            <a:r>
              <a:rPr lang="uk-UA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cs typeface="Times New Roman" pitchFamily="18" charset="0"/>
              </a:rPr>
              <a:t>ЯНЕЦЬ-ПОДІЛЬСЬКИЙ НАЦІОНАЛЬНИЙ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cs typeface="Times New Roman" pitchFamily="18" charset="0"/>
              </a:rPr>
              <a:t>УНІВЕРСИТЕТ ІМЕНІ ІВАНА ОГІЄНКА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cs typeface="Times New Roman" pitchFamily="18" charset="0"/>
            </a:endParaRPr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150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Круглая лента лицом вниз 10"/>
          <p:cNvSpPr>
            <a:spLocks noChangeArrowheads="1"/>
          </p:cNvSpPr>
          <p:nvPr/>
        </p:nvSpPr>
        <p:spPr bwMode="auto">
          <a:xfrm>
            <a:off x="0" y="2438400"/>
            <a:ext cx="9144000" cy="2057400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rgbClr val="0033CC"/>
          </a:solidFill>
          <a:ln w="40000" algn="ctr">
            <a:solidFill>
              <a:schemeClr val="bg2">
                <a:alpha val="67058"/>
              </a:schemeClr>
            </a:solidFill>
            <a:round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uk-UA" sz="2800" b="1">
                <a:solidFill>
                  <a:schemeClr val="tx2"/>
                </a:solidFill>
                <a:latin typeface="Arial" charset="0"/>
              </a:rPr>
              <a:t>Реабілітація хворих та інвалідів являє собою комплексну систему :</a:t>
            </a:r>
            <a:endParaRPr lang="ru-RU" sz="28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8674" name="Oval 7"/>
          <p:cNvSpPr>
            <a:spLocks noChangeArrowheads="1"/>
          </p:cNvSpPr>
          <p:nvPr/>
        </p:nvSpPr>
        <p:spPr bwMode="auto">
          <a:xfrm>
            <a:off x="0" y="0"/>
            <a:ext cx="2133600" cy="1600200"/>
          </a:xfrm>
          <a:prstGeom prst="ellipse">
            <a:avLst/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400" b="1">
                <a:solidFill>
                  <a:schemeClr val="tx2"/>
                </a:solidFill>
              </a:rPr>
              <a:t>Державних</a:t>
            </a:r>
            <a:endParaRPr lang="ru-RU" sz="2400" b="1">
              <a:solidFill>
                <a:schemeClr val="tx2"/>
              </a:solidFill>
            </a:endParaRPr>
          </a:p>
        </p:txBody>
      </p:sp>
      <p:sp>
        <p:nvSpPr>
          <p:cNvPr id="28675" name="Oval 7"/>
          <p:cNvSpPr>
            <a:spLocks noChangeArrowheads="1"/>
          </p:cNvSpPr>
          <p:nvPr/>
        </p:nvSpPr>
        <p:spPr bwMode="auto">
          <a:xfrm>
            <a:off x="3581400" y="762000"/>
            <a:ext cx="2133600" cy="1600200"/>
          </a:xfrm>
          <a:prstGeom prst="ellipse">
            <a:avLst/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400" b="1">
                <a:solidFill>
                  <a:schemeClr val="tx2"/>
                </a:solidFill>
              </a:rPr>
              <a:t>Медичних</a:t>
            </a:r>
            <a:endParaRPr lang="ru-RU" sz="2400" b="1">
              <a:solidFill>
                <a:schemeClr val="tx2"/>
              </a:solidFill>
            </a:endParaRPr>
          </a:p>
        </p:txBody>
      </p:sp>
      <p:sp>
        <p:nvSpPr>
          <p:cNvPr id="28676" name="Oval 7"/>
          <p:cNvSpPr>
            <a:spLocks noChangeArrowheads="1"/>
          </p:cNvSpPr>
          <p:nvPr/>
        </p:nvSpPr>
        <p:spPr bwMode="auto">
          <a:xfrm>
            <a:off x="6858000" y="0"/>
            <a:ext cx="2286000" cy="1600200"/>
          </a:xfrm>
          <a:prstGeom prst="ellipse">
            <a:avLst/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400" b="1">
                <a:solidFill>
                  <a:schemeClr val="tx2"/>
                </a:solidFill>
              </a:rPr>
              <a:t>Психологічних</a:t>
            </a:r>
            <a:endParaRPr lang="ru-RU" sz="2400" b="1">
              <a:solidFill>
                <a:schemeClr val="tx2"/>
              </a:solidFill>
            </a:endParaRPr>
          </a:p>
        </p:txBody>
      </p:sp>
      <p:sp>
        <p:nvSpPr>
          <p:cNvPr id="28677" name="Oval 7"/>
          <p:cNvSpPr>
            <a:spLocks noChangeArrowheads="1"/>
          </p:cNvSpPr>
          <p:nvPr/>
        </p:nvSpPr>
        <p:spPr bwMode="auto">
          <a:xfrm>
            <a:off x="7010400" y="4267200"/>
            <a:ext cx="2133600" cy="1600200"/>
          </a:xfrm>
          <a:prstGeom prst="ellipse">
            <a:avLst/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400" b="1">
                <a:solidFill>
                  <a:schemeClr val="tx2"/>
                </a:solidFill>
              </a:rPr>
              <a:t>Побутових</a:t>
            </a:r>
            <a:endParaRPr lang="ru-RU" sz="2400" b="1">
              <a:solidFill>
                <a:schemeClr val="tx2"/>
              </a:solidFill>
            </a:endParaRPr>
          </a:p>
        </p:txBody>
      </p:sp>
      <p:sp>
        <p:nvSpPr>
          <p:cNvPr id="28678" name="Oval 7"/>
          <p:cNvSpPr>
            <a:spLocks noChangeArrowheads="1"/>
          </p:cNvSpPr>
          <p:nvPr/>
        </p:nvSpPr>
        <p:spPr bwMode="auto">
          <a:xfrm>
            <a:off x="4876800" y="5257800"/>
            <a:ext cx="2133600" cy="1600200"/>
          </a:xfrm>
          <a:prstGeom prst="ellipse">
            <a:avLst/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400" b="1">
                <a:solidFill>
                  <a:schemeClr val="tx2"/>
                </a:solidFill>
              </a:rPr>
              <a:t>Виробничих</a:t>
            </a:r>
            <a:endParaRPr lang="ru-RU" sz="2400" b="1">
              <a:solidFill>
                <a:schemeClr val="tx2"/>
              </a:solidFill>
            </a:endParaRPr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2438400" y="4572000"/>
            <a:ext cx="2133600" cy="1600200"/>
          </a:xfrm>
          <a:prstGeom prst="ellipse">
            <a:avLst/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400" b="1">
                <a:solidFill>
                  <a:schemeClr val="tx2"/>
                </a:solidFill>
              </a:rPr>
              <a:t>Педагогічних</a:t>
            </a:r>
            <a:endParaRPr lang="ru-RU" sz="2400" b="1">
              <a:solidFill>
                <a:schemeClr val="tx2"/>
              </a:solidFill>
            </a:endParaRPr>
          </a:p>
        </p:txBody>
      </p:sp>
      <p:sp>
        <p:nvSpPr>
          <p:cNvPr id="28680" name="Oval 7"/>
          <p:cNvSpPr>
            <a:spLocks noChangeArrowheads="1"/>
          </p:cNvSpPr>
          <p:nvPr/>
        </p:nvSpPr>
        <p:spPr bwMode="auto">
          <a:xfrm>
            <a:off x="0" y="5257800"/>
            <a:ext cx="2133600" cy="1600200"/>
          </a:xfrm>
          <a:prstGeom prst="ellipse">
            <a:avLst/>
          </a:prstGeom>
          <a:solidFill>
            <a:srgbClr val="0033CC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400" b="1">
                <a:solidFill>
                  <a:schemeClr val="tx2"/>
                </a:solidFill>
              </a:rPr>
              <a:t>Соціально-</a:t>
            </a:r>
          </a:p>
          <a:p>
            <a:pPr algn="ctr"/>
            <a:r>
              <a:rPr lang="uk-UA" sz="2400" b="1">
                <a:solidFill>
                  <a:schemeClr val="tx2"/>
                </a:solidFill>
              </a:rPr>
              <a:t>економічних</a:t>
            </a:r>
            <a:endParaRPr lang="ru-RU" sz="2400" b="1">
              <a:solidFill>
                <a:schemeClr val="tx2"/>
              </a:solidFill>
            </a:endParaRPr>
          </a:p>
        </p:txBody>
      </p:sp>
      <p:sp>
        <p:nvSpPr>
          <p:cNvPr id="28681" name="Line 14"/>
          <p:cNvSpPr>
            <a:spLocks noChangeShapeType="1"/>
          </p:cNvSpPr>
          <p:nvPr/>
        </p:nvSpPr>
        <p:spPr bwMode="auto">
          <a:xfrm>
            <a:off x="1066800" y="1600200"/>
            <a:ext cx="1447800" cy="1066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682" name="Line 15"/>
          <p:cNvSpPr>
            <a:spLocks noChangeShapeType="1"/>
          </p:cNvSpPr>
          <p:nvPr/>
        </p:nvSpPr>
        <p:spPr bwMode="auto">
          <a:xfrm flipV="1">
            <a:off x="3276600" y="2286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683" name="Line 16"/>
          <p:cNvSpPr>
            <a:spLocks noChangeShapeType="1"/>
          </p:cNvSpPr>
          <p:nvPr/>
        </p:nvSpPr>
        <p:spPr bwMode="auto">
          <a:xfrm flipV="1">
            <a:off x="6934200" y="1524000"/>
            <a:ext cx="685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684" name="Line 17"/>
          <p:cNvSpPr>
            <a:spLocks noChangeShapeType="1"/>
          </p:cNvSpPr>
          <p:nvPr/>
        </p:nvSpPr>
        <p:spPr bwMode="auto">
          <a:xfrm flipV="1">
            <a:off x="685800" y="4114800"/>
            <a:ext cx="1676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685" name="Line 18"/>
          <p:cNvSpPr>
            <a:spLocks noChangeShapeType="1"/>
          </p:cNvSpPr>
          <p:nvPr/>
        </p:nvSpPr>
        <p:spPr bwMode="auto">
          <a:xfrm>
            <a:off x="26670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686" name="Line 19"/>
          <p:cNvSpPr>
            <a:spLocks noChangeShapeType="1"/>
          </p:cNvSpPr>
          <p:nvPr/>
        </p:nvSpPr>
        <p:spPr bwMode="auto">
          <a:xfrm>
            <a:off x="5181600" y="44958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687" name="Line 20"/>
          <p:cNvSpPr>
            <a:spLocks noChangeShapeType="1"/>
          </p:cNvSpPr>
          <p:nvPr/>
        </p:nvSpPr>
        <p:spPr bwMode="auto">
          <a:xfrm>
            <a:off x="6858000" y="4191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590800"/>
          </a:xfrm>
        </p:spPr>
        <p:txBody>
          <a:bodyPr/>
          <a:lstStyle/>
          <a:p>
            <a:pPr algn="just" eaLnBrk="1" hangingPunct="1">
              <a:defRPr/>
            </a:pPr>
            <a:r>
              <a:rPr lang="uk-UA" sz="2500" smtClean="0">
                <a:solidFill>
                  <a:schemeClr val="tx1"/>
                </a:solidFill>
              </a:rPr>
              <a:t/>
            </a:r>
            <a:br>
              <a:rPr lang="uk-UA" sz="2500" smtClean="0">
                <a:solidFill>
                  <a:schemeClr val="tx1"/>
                </a:solidFill>
              </a:rPr>
            </a:br>
            <a:endParaRPr lang="uk-UA" sz="3200" smtClean="0">
              <a:solidFill>
                <a:schemeClr val="tx1"/>
              </a:solidFill>
              <a:latin typeface="Centaur"/>
            </a:endParaRPr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57150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Круглая лента лицом вниз 10"/>
          <p:cNvSpPr>
            <a:spLocks noChangeArrowheads="1"/>
          </p:cNvSpPr>
          <p:nvPr/>
        </p:nvSpPr>
        <p:spPr bwMode="auto">
          <a:xfrm>
            <a:off x="762000" y="2514600"/>
            <a:ext cx="7772400" cy="1470025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rgbClr val="0033CC"/>
          </a:solidFill>
          <a:ln w="40000" algn="ctr">
            <a:solidFill>
              <a:schemeClr val="bg2">
                <a:alpha val="67058"/>
              </a:schemeClr>
            </a:solidFill>
            <a:round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uk-UA" sz="4000" b="1">
                <a:solidFill>
                  <a:schemeClr val="tx2"/>
                </a:solidFill>
                <a:latin typeface="Arial" charset="0"/>
              </a:rPr>
              <a:t>Напрямки :</a:t>
            </a:r>
            <a:endParaRPr lang="ru-RU" sz="40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9700" name="Oval 7"/>
          <p:cNvSpPr>
            <a:spLocks noChangeArrowheads="1"/>
          </p:cNvSpPr>
          <p:nvPr/>
        </p:nvSpPr>
        <p:spPr bwMode="auto">
          <a:xfrm>
            <a:off x="0" y="0"/>
            <a:ext cx="2133600" cy="1600200"/>
          </a:xfrm>
          <a:prstGeom prst="ellipse">
            <a:avLst/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400" b="1">
                <a:solidFill>
                  <a:schemeClr val="tx2"/>
                </a:solidFill>
              </a:rPr>
              <a:t>Поглиблення</a:t>
            </a:r>
          </a:p>
          <a:p>
            <a:pPr algn="ctr"/>
            <a:r>
              <a:rPr lang="uk-UA" sz="2400" b="1">
                <a:solidFill>
                  <a:schemeClr val="tx2"/>
                </a:solidFill>
              </a:rPr>
              <a:t> усвідомлення</a:t>
            </a:r>
            <a:endParaRPr lang="ru-RU" sz="2400" b="1">
              <a:solidFill>
                <a:schemeClr val="tx2"/>
              </a:solidFill>
            </a:endParaRPr>
          </a:p>
        </p:txBody>
      </p:sp>
      <p:sp>
        <p:nvSpPr>
          <p:cNvPr id="29701" name="Oval 8"/>
          <p:cNvSpPr>
            <a:spLocks noChangeArrowheads="1"/>
          </p:cNvSpPr>
          <p:nvPr/>
        </p:nvSpPr>
        <p:spPr bwMode="auto">
          <a:xfrm>
            <a:off x="4648200" y="0"/>
            <a:ext cx="2133600" cy="1600200"/>
          </a:xfrm>
          <a:prstGeom prst="ellipse">
            <a:avLst/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400" b="1">
                <a:solidFill>
                  <a:schemeClr val="tx2"/>
                </a:solidFill>
              </a:rPr>
              <a:t>Реабілітація</a:t>
            </a:r>
            <a:endParaRPr lang="ru-RU" sz="2400" b="1">
              <a:solidFill>
                <a:schemeClr val="tx2"/>
              </a:solidFill>
            </a:endParaRPr>
          </a:p>
        </p:txBody>
      </p:sp>
      <p:sp>
        <p:nvSpPr>
          <p:cNvPr id="29702" name="Oval 9"/>
          <p:cNvSpPr>
            <a:spLocks noChangeArrowheads="1"/>
          </p:cNvSpPr>
          <p:nvPr/>
        </p:nvSpPr>
        <p:spPr bwMode="auto">
          <a:xfrm>
            <a:off x="7010400" y="914400"/>
            <a:ext cx="2133600" cy="1600200"/>
          </a:xfrm>
          <a:prstGeom prst="ellipse">
            <a:avLst/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400" b="1">
                <a:solidFill>
                  <a:schemeClr val="tx2"/>
                </a:solidFill>
              </a:rPr>
              <a:t>Служби </a:t>
            </a:r>
          </a:p>
          <a:p>
            <a:pPr algn="ctr"/>
            <a:r>
              <a:rPr lang="uk-UA" sz="2400" b="1">
                <a:solidFill>
                  <a:schemeClr val="tx2"/>
                </a:solidFill>
              </a:rPr>
              <a:t>підтримки</a:t>
            </a:r>
            <a:endParaRPr lang="ru-RU" sz="2400" b="1">
              <a:solidFill>
                <a:schemeClr val="tx2"/>
              </a:solidFill>
            </a:endParaRPr>
          </a:p>
        </p:txBody>
      </p:sp>
      <p:sp>
        <p:nvSpPr>
          <p:cNvPr id="29703" name="Oval 10"/>
          <p:cNvSpPr>
            <a:spLocks noChangeArrowheads="1"/>
          </p:cNvSpPr>
          <p:nvPr/>
        </p:nvSpPr>
        <p:spPr bwMode="auto">
          <a:xfrm>
            <a:off x="4419600" y="5257800"/>
            <a:ext cx="2514600" cy="1600200"/>
          </a:xfrm>
          <a:prstGeom prst="ellipse">
            <a:avLst/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400" b="1">
                <a:solidFill>
                  <a:schemeClr val="tx2"/>
                </a:solidFill>
              </a:rPr>
              <a:t>Родинне життя </a:t>
            </a:r>
          </a:p>
          <a:p>
            <a:pPr algn="ctr"/>
            <a:r>
              <a:rPr lang="uk-UA" sz="2400" b="1">
                <a:solidFill>
                  <a:schemeClr val="tx2"/>
                </a:solidFill>
              </a:rPr>
              <a:t>та права особи</a:t>
            </a:r>
            <a:endParaRPr lang="ru-RU" sz="2400" b="1">
              <a:solidFill>
                <a:schemeClr val="tx2"/>
              </a:solidFill>
            </a:endParaRPr>
          </a:p>
        </p:txBody>
      </p:sp>
      <p:sp>
        <p:nvSpPr>
          <p:cNvPr id="29704" name="Oval 11"/>
          <p:cNvSpPr>
            <a:spLocks noChangeArrowheads="1"/>
          </p:cNvSpPr>
          <p:nvPr/>
        </p:nvSpPr>
        <p:spPr bwMode="auto">
          <a:xfrm>
            <a:off x="1905000" y="4267200"/>
            <a:ext cx="2590800" cy="1828800"/>
          </a:xfrm>
          <a:prstGeom prst="ellipse">
            <a:avLst/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400" b="1">
                <a:solidFill>
                  <a:schemeClr val="tx2"/>
                </a:solidFill>
              </a:rPr>
              <a:t>Утримання та </a:t>
            </a:r>
          </a:p>
          <a:p>
            <a:pPr algn="ctr"/>
            <a:r>
              <a:rPr lang="uk-UA" sz="2400" b="1">
                <a:solidFill>
                  <a:schemeClr val="tx2"/>
                </a:solidFill>
              </a:rPr>
              <a:t>соціальний </a:t>
            </a:r>
          </a:p>
          <a:p>
            <a:pPr algn="ctr"/>
            <a:r>
              <a:rPr lang="uk-UA" sz="2400" b="1">
                <a:solidFill>
                  <a:schemeClr val="tx2"/>
                </a:solidFill>
              </a:rPr>
              <a:t>захист</a:t>
            </a:r>
            <a:endParaRPr lang="ru-RU" sz="2400" b="1">
              <a:solidFill>
                <a:schemeClr val="tx2"/>
              </a:solidFill>
            </a:endParaRPr>
          </a:p>
        </p:txBody>
      </p:sp>
      <p:sp>
        <p:nvSpPr>
          <p:cNvPr id="29705" name="Oval 12"/>
          <p:cNvSpPr>
            <a:spLocks noChangeArrowheads="1"/>
          </p:cNvSpPr>
          <p:nvPr/>
        </p:nvSpPr>
        <p:spPr bwMode="auto">
          <a:xfrm>
            <a:off x="0" y="5257800"/>
            <a:ext cx="2133600" cy="1600200"/>
          </a:xfrm>
          <a:prstGeom prst="ellipse">
            <a:avLst/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400" b="1">
                <a:solidFill>
                  <a:schemeClr val="tx2"/>
                </a:solidFill>
              </a:rPr>
              <a:t>Доступність</a:t>
            </a:r>
            <a:endParaRPr lang="ru-RU" sz="2400" b="1">
              <a:solidFill>
                <a:schemeClr val="tx2"/>
              </a:solidFill>
            </a:endParaRPr>
          </a:p>
        </p:txBody>
      </p:sp>
      <p:sp>
        <p:nvSpPr>
          <p:cNvPr id="29706" name="Oval 13"/>
          <p:cNvSpPr>
            <a:spLocks noChangeArrowheads="1"/>
          </p:cNvSpPr>
          <p:nvPr/>
        </p:nvSpPr>
        <p:spPr bwMode="auto">
          <a:xfrm>
            <a:off x="2286000" y="914400"/>
            <a:ext cx="2133600" cy="1600200"/>
          </a:xfrm>
          <a:prstGeom prst="ellipse">
            <a:avLst/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400" b="1">
                <a:solidFill>
                  <a:schemeClr val="tx2"/>
                </a:solidFill>
              </a:rPr>
              <a:t>Медична </a:t>
            </a:r>
          </a:p>
          <a:p>
            <a:pPr algn="ctr"/>
            <a:r>
              <a:rPr lang="uk-UA" sz="2400" b="1">
                <a:solidFill>
                  <a:schemeClr val="tx2"/>
                </a:solidFill>
              </a:rPr>
              <a:t>опіка</a:t>
            </a:r>
            <a:endParaRPr lang="ru-RU" sz="2400" b="1">
              <a:solidFill>
                <a:schemeClr val="tx2"/>
              </a:solidFill>
            </a:endParaRPr>
          </a:p>
        </p:txBody>
      </p:sp>
      <p:sp>
        <p:nvSpPr>
          <p:cNvPr id="29707" name="Oval 14"/>
          <p:cNvSpPr>
            <a:spLocks noChangeArrowheads="1"/>
          </p:cNvSpPr>
          <p:nvPr/>
        </p:nvSpPr>
        <p:spPr bwMode="auto">
          <a:xfrm>
            <a:off x="6705600" y="3962400"/>
            <a:ext cx="2133600" cy="1600200"/>
          </a:xfrm>
          <a:prstGeom prst="ellipse">
            <a:avLst/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400" b="1">
                <a:solidFill>
                  <a:schemeClr val="tx2"/>
                </a:solidFill>
              </a:rPr>
              <a:t>Культура</a:t>
            </a:r>
            <a:endParaRPr lang="ru-RU" sz="2400" b="1">
              <a:solidFill>
                <a:schemeClr val="tx2"/>
              </a:solidFill>
            </a:endParaRPr>
          </a:p>
        </p:txBody>
      </p:sp>
      <p:sp>
        <p:nvSpPr>
          <p:cNvPr id="29708" name="Line 15"/>
          <p:cNvSpPr>
            <a:spLocks noChangeShapeType="1"/>
          </p:cNvSpPr>
          <p:nvPr/>
        </p:nvSpPr>
        <p:spPr bwMode="auto">
          <a:xfrm>
            <a:off x="1066800" y="1600200"/>
            <a:ext cx="990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709" name="Line 16"/>
          <p:cNvSpPr>
            <a:spLocks noChangeShapeType="1"/>
          </p:cNvSpPr>
          <p:nvPr/>
        </p:nvSpPr>
        <p:spPr bwMode="auto">
          <a:xfrm flipH="1">
            <a:off x="5486400" y="1676400"/>
            <a:ext cx="304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710" name="Line 17"/>
          <p:cNvSpPr>
            <a:spLocks noChangeShapeType="1"/>
          </p:cNvSpPr>
          <p:nvPr/>
        </p:nvSpPr>
        <p:spPr bwMode="auto">
          <a:xfrm>
            <a:off x="4038600" y="2362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711" name="Line 18"/>
          <p:cNvSpPr>
            <a:spLocks noChangeShapeType="1"/>
          </p:cNvSpPr>
          <p:nvPr/>
        </p:nvSpPr>
        <p:spPr bwMode="auto">
          <a:xfrm flipH="1">
            <a:off x="6705600" y="2057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712" name="Line 19"/>
          <p:cNvSpPr>
            <a:spLocks noChangeShapeType="1"/>
          </p:cNvSpPr>
          <p:nvPr/>
        </p:nvSpPr>
        <p:spPr bwMode="auto">
          <a:xfrm flipH="1">
            <a:off x="609600" y="3733800"/>
            <a:ext cx="8382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713" name="Line 20"/>
          <p:cNvSpPr>
            <a:spLocks noChangeShapeType="1"/>
          </p:cNvSpPr>
          <p:nvPr/>
        </p:nvSpPr>
        <p:spPr bwMode="auto">
          <a:xfrm flipH="1">
            <a:off x="3657600" y="39624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714" name="Line 21"/>
          <p:cNvSpPr>
            <a:spLocks noChangeShapeType="1"/>
          </p:cNvSpPr>
          <p:nvPr/>
        </p:nvSpPr>
        <p:spPr bwMode="auto">
          <a:xfrm>
            <a:off x="5181600" y="3962400"/>
            <a:ext cx="533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715" name="Line 22"/>
          <p:cNvSpPr>
            <a:spLocks noChangeShapeType="1"/>
          </p:cNvSpPr>
          <p:nvPr/>
        </p:nvSpPr>
        <p:spPr bwMode="auto">
          <a:xfrm>
            <a:off x="6553200" y="38100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0"/>
            <a:ext cx="7772400" cy="1470025"/>
          </a:xfrm>
          <a:noFill/>
        </p:spPr>
        <p:txBody>
          <a:bodyPr/>
          <a:lstStyle/>
          <a:p>
            <a:pPr algn="ctr"/>
            <a:r>
              <a:rPr lang="uk-UA" smtClean="0">
                <a:effectLst/>
              </a:rPr>
              <a:t>Реабілітаційна програма включає в себе:</a:t>
            </a:r>
            <a:endParaRPr lang="ru-RU" smtClean="0">
              <a:effectLst/>
            </a:endParaRPr>
          </a:p>
        </p:txBody>
      </p:sp>
      <p:sp>
        <p:nvSpPr>
          <p:cNvPr id="30722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2743200" y="2819400"/>
            <a:ext cx="4267200" cy="24384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endParaRPr lang="ru-RU" smtClean="0"/>
          </a:p>
        </p:txBody>
      </p:sp>
      <p:pic>
        <p:nvPicPr>
          <p:cNvPr id="30724" name="Picture 4" descr="http://images.myshared.ru/63915/slide_1.jpg"/>
          <p:cNvPicPr>
            <a:picLocks noChangeAspect="1" noChangeArrowheads="1"/>
          </p:cNvPicPr>
          <p:nvPr/>
        </p:nvPicPr>
        <p:blipFill>
          <a:blip r:embed="rId2"/>
          <a:srcRect l="31324" t="18866" r="24821" b="31650"/>
          <a:stretch>
            <a:fillRect/>
          </a:stretch>
        </p:blipFill>
        <p:spPr bwMode="auto">
          <a:xfrm>
            <a:off x="6553" y="1451057"/>
            <a:ext cx="9435694" cy="5602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2819400" y="1600200"/>
            <a:ext cx="4722813" cy="341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uk-UA" sz="2000" b="1">
                <a:solidFill>
                  <a:schemeClr val="bg2"/>
                </a:solidFill>
                <a:cs typeface="Times New Roman" pitchFamily="18" charset="0"/>
              </a:rPr>
              <a:t>Мету;</a:t>
            </a:r>
          </a:p>
          <a:p>
            <a:pPr>
              <a:buFont typeface="Wingdings" pitchFamily="2" charset="2"/>
              <a:buChar char="ü"/>
            </a:pPr>
            <a:r>
              <a:rPr lang="uk-UA" sz="2000" b="1">
                <a:solidFill>
                  <a:schemeClr val="bg2"/>
                </a:solidFill>
                <a:cs typeface="Times New Roman" pitchFamily="18" charset="0"/>
              </a:rPr>
              <a:t>Об’єкт;</a:t>
            </a:r>
          </a:p>
          <a:p>
            <a:pPr>
              <a:buFont typeface="Wingdings" pitchFamily="2" charset="2"/>
              <a:buChar char="ü"/>
            </a:pPr>
            <a:r>
              <a:rPr lang="uk-UA" sz="2000" b="1">
                <a:solidFill>
                  <a:schemeClr val="bg2"/>
                </a:solidFill>
                <a:cs typeface="Times New Roman" pitchFamily="18" charset="0"/>
              </a:rPr>
              <a:t>Суб’єкти;</a:t>
            </a:r>
          </a:p>
          <a:p>
            <a:pPr>
              <a:buFont typeface="Wingdings" pitchFamily="2" charset="2"/>
              <a:buChar char="ü"/>
            </a:pPr>
            <a:r>
              <a:rPr lang="uk-UA" sz="2000" b="1">
                <a:solidFill>
                  <a:schemeClr val="bg2"/>
                </a:solidFill>
                <a:cs typeface="Times New Roman" pitchFamily="18" charset="0"/>
              </a:rPr>
              <a:t>Причини;</a:t>
            </a:r>
          </a:p>
          <a:p>
            <a:pPr>
              <a:buFont typeface="Wingdings" pitchFamily="2" charset="2"/>
              <a:buChar char="ü"/>
            </a:pPr>
            <a:r>
              <a:rPr lang="uk-UA" sz="2000" b="1">
                <a:solidFill>
                  <a:schemeClr val="bg2"/>
                </a:solidFill>
                <a:cs typeface="Times New Roman" pitchFamily="18" charset="0"/>
              </a:rPr>
              <a:t>Напрямки;</a:t>
            </a:r>
          </a:p>
          <a:p>
            <a:pPr>
              <a:buFont typeface="Wingdings" pitchFamily="2" charset="2"/>
              <a:buChar char="ü"/>
            </a:pPr>
            <a:r>
              <a:rPr lang="uk-UA" sz="2000" b="1">
                <a:solidFill>
                  <a:schemeClr val="bg2"/>
                </a:solidFill>
                <a:cs typeface="Times New Roman" pitchFamily="18" charset="0"/>
              </a:rPr>
              <a:t>Завдання;</a:t>
            </a:r>
          </a:p>
          <a:p>
            <a:pPr>
              <a:buFont typeface="Wingdings" pitchFamily="2" charset="2"/>
              <a:buChar char="ü"/>
            </a:pPr>
            <a:r>
              <a:rPr lang="uk-UA" sz="2000" b="1">
                <a:solidFill>
                  <a:schemeClr val="bg2"/>
                </a:solidFill>
                <a:cs typeface="Times New Roman" pitchFamily="18" charset="0"/>
              </a:rPr>
              <a:t>Форми;</a:t>
            </a:r>
          </a:p>
          <a:p>
            <a:pPr>
              <a:buFont typeface="Wingdings" pitchFamily="2" charset="2"/>
              <a:buChar char="ü"/>
            </a:pPr>
            <a:r>
              <a:rPr lang="uk-UA" sz="2000" b="1">
                <a:solidFill>
                  <a:schemeClr val="bg2"/>
                </a:solidFill>
                <a:cs typeface="Times New Roman" pitchFamily="18" charset="0"/>
              </a:rPr>
              <a:t>Засоби;</a:t>
            </a:r>
          </a:p>
          <a:p>
            <a:pPr>
              <a:buFont typeface="Wingdings" pitchFamily="2" charset="2"/>
              <a:buChar char="ü"/>
            </a:pPr>
            <a:r>
              <a:rPr lang="uk-UA" sz="2000" b="1">
                <a:solidFill>
                  <a:schemeClr val="bg2"/>
                </a:solidFill>
                <a:cs typeface="Times New Roman" pitchFamily="18" charset="0"/>
              </a:rPr>
              <a:t>Методи;</a:t>
            </a:r>
          </a:p>
          <a:p>
            <a:pPr>
              <a:buFont typeface="Wingdings" pitchFamily="2" charset="2"/>
              <a:buChar char="ü"/>
            </a:pPr>
            <a:r>
              <a:rPr lang="uk-UA" sz="2000" b="1">
                <a:solidFill>
                  <a:schemeClr val="bg2"/>
                </a:solidFill>
                <a:cs typeface="Times New Roman" pitchFamily="18" charset="0"/>
              </a:rPr>
              <a:t>Очікуваний результат</a:t>
            </a:r>
            <a:endParaRPr lang="ru-RU" sz="2000" b="1">
              <a:solidFill>
                <a:schemeClr val="bg2"/>
              </a:solidFill>
              <a:cs typeface="Times New Roman" pitchFamily="18" charset="0"/>
            </a:endParaRPr>
          </a:p>
          <a:p>
            <a:endParaRPr lang="ru-RU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6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371600"/>
          </a:xfrm>
          <a:noFill/>
        </p:spPr>
        <p:txBody>
          <a:bodyPr/>
          <a:lstStyle/>
          <a:p>
            <a:pPr algn="ctr"/>
            <a:r>
              <a:rPr lang="uk-UA" sz="3200" b="1" smtClean="0">
                <a:effectLst/>
              </a:rPr>
              <a:t>Експериментальне дослідження особливостей соціальної адаптованості неповносправних підлітків</a:t>
            </a:r>
            <a:endParaRPr lang="ru-RU" sz="3200" b="1" smtClean="0">
              <a:effectLst/>
            </a:endParaRPr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6324569" y="1714490"/>
            <a:ext cx="2786082" cy="1285884"/>
          </a:xfrm>
          <a:prstGeom prst="snip2DiagRect">
            <a:avLst/>
          </a:prstGeom>
          <a:blipFill dpi="0" rotWithShape="1">
            <a:blip r:embed="rId2">
              <a:alphaModFix amt="96000"/>
            </a:blip>
            <a:srcRect/>
            <a:tile tx="0" ty="0" sx="100000" sy="100000" flip="none" algn="tl"/>
          </a:blip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900" b="1">
                <a:solidFill>
                  <a:srgbClr val="990000"/>
                </a:solidFill>
                <a:cs typeface="Times New Roman" pitchFamily="18" charset="0"/>
              </a:rPr>
              <a:t>Вік досліджуваних: </a:t>
            </a:r>
            <a:r>
              <a:rPr lang="uk-UA" sz="1900" b="1">
                <a:solidFill>
                  <a:schemeClr val="bg2"/>
                </a:solidFill>
                <a:cs typeface="Times New Roman" pitchFamily="18" charset="0"/>
              </a:rPr>
              <a:t>12 – 13 років</a:t>
            </a:r>
            <a:endParaRPr lang="ru-RU" sz="1900" b="1">
              <a:solidFill>
                <a:schemeClr val="bg2"/>
              </a:solidFill>
              <a:cs typeface="Times New Roman" pitchFamily="18" charset="0"/>
            </a:endParaRPr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38935" y="1569011"/>
            <a:ext cx="3429024" cy="1519544"/>
          </a:xfrm>
          <a:prstGeom prst="snip2Diag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900" b="1">
                <a:solidFill>
                  <a:srgbClr val="990000"/>
                </a:solidFill>
                <a:cs typeface="Times New Roman" pitchFamily="18" charset="0"/>
              </a:rPr>
              <a:t>Об'єкт – </a:t>
            </a:r>
            <a:r>
              <a:rPr lang="uk-UA" sz="1900" b="1">
                <a:solidFill>
                  <a:schemeClr val="bg2"/>
                </a:solidFill>
                <a:cs typeface="Times New Roman" pitchFamily="18" charset="0"/>
              </a:rPr>
              <a:t>діти з особливими потребами Кам’янець – Подільської спеціальної школи - інтернат. </a:t>
            </a:r>
            <a:endParaRPr lang="ru-RU" sz="1900" b="1">
              <a:solidFill>
                <a:schemeClr val="bg2"/>
              </a:solidFill>
              <a:cs typeface="Times New Roman" pitchFamily="18" charset="0"/>
            </a:endParaRPr>
          </a:p>
        </p:txBody>
      </p:sp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3622688" y="1714490"/>
            <a:ext cx="2571768" cy="1285884"/>
          </a:xfrm>
          <a:prstGeom prst="snip2Diag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000" b="1">
                <a:solidFill>
                  <a:srgbClr val="990000"/>
                </a:solidFill>
                <a:cs typeface="Times New Roman" pitchFamily="18" charset="0"/>
              </a:rPr>
              <a:t>Вибірка - </a:t>
            </a:r>
            <a:r>
              <a:rPr lang="uk-UA" sz="2000" b="1">
                <a:solidFill>
                  <a:schemeClr val="bg2"/>
                </a:solidFill>
                <a:cs typeface="Times New Roman" pitchFamily="18" charset="0"/>
              </a:rPr>
              <a:t>20 учнів.</a:t>
            </a:r>
            <a:endParaRPr lang="ru-RU" sz="2000" b="1">
              <a:solidFill>
                <a:schemeClr val="bg2"/>
              </a:solidFill>
              <a:cs typeface="Times New Roman" pitchFamily="18" charset="0"/>
            </a:endParaRPr>
          </a:p>
        </p:txBody>
      </p:sp>
      <p:sp>
        <p:nvSpPr>
          <p:cNvPr id="31755" name="Горизонтальный свиток 9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2971800"/>
            <a:ext cx="9144000" cy="4114800"/>
          </a:xfrm>
          <a:prstGeom prst="horizontalScroll">
            <a:avLst>
              <a:gd name="adj" fmla="val 12500"/>
            </a:avLst>
          </a:prstGeom>
          <a:solidFill>
            <a:srgbClr val="3333FF"/>
          </a:solidFill>
          <a:ln w="40000" algn="ctr">
            <a:solidFill>
              <a:srgbClr val="990000"/>
            </a:solidFill>
            <a:round/>
          </a:ln>
        </p:spPr>
        <p:txBody>
          <a:bodyPr/>
          <a:lstStyle/>
          <a:p>
            <a:pPr marL="609600" indent="-609600"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uk-UA" sz="2800" b="1" smtClean="0">
                <a:solidFill>
                  <a:schemeClr val="accent2"/>
                </a:solidFill>
                <a:cs typeface="Arial" charset="0"/>
              </a:rPr>
              <a:t>Основними завданнями експериментального дослідження були:</a:t>
            </a:r>
          </a:p>
          <a:p>
            <a:pPr marL="609600" indent="-6096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arenR"/>
            </a:pPr>
            <a:r>
              <a:rPr lang="uk-UA" sz="2000" smtClean="0">
                <a:solidFill>
                  <a:schemeClr val="bg2"/>
                </a:solidFill>
              </a:rPr>
              <a:t>обгрунтувати актуальність та доцільність соціальної роботи із неповносправними підлітками та їх батьками;</a:t>
            </a:r>
          </a:p>
          <a:p>
            <a:pPr marL="609600" indent="-6096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arenR"/>
            </a:pPr>
            <a:r>
              <a:rPr lang="uk-UA" sz="2000" smtClean="0">
                <a:solidFill>
                  <a:schemeClr val="bg2"/>
                </a:solidFill>
              </a:rPr>
              <a:t>з</a:t>
            </a:r>
            <a:r>
              <a:rPr lang="ru-RU" sz="2000" smtClean="0">
                <a:solidFill>
                  <a:schemeClr val="bg2"/>
                </a:solidFill>
              </a:rPr>
              <a:t>’</a:t>
            </a:r>
            <a:r>
              <a:rPr lang="uk-UA" sz="2000" smtClean="0">
                <a:solidFill>
                  <a:schemeClr val="bg2"/>
                </a:solidFill>
              </a:rPr>
              <a:t>ясувати здатність підлітків з особливими потребами адаптуватись до соціальних умов;</a:t>
            </a:r>
          </a:p>
          <a:p>
            <a:pPr marL="609600" indent="-6096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arenR"/>
            </a:pPr>
            <a:r>
              <a:rPr lang="uk-UA" sz="2000" smtClean="0">
                <a:solidFill>
                  <a:schemeClr val="bg2"/>
                </a:solidFill>
              </a:rPr>
              <a:t>визначити основні напрямки соціально-педагогічної роботи з неповносправними підлітками та сім</a:t>
            </a:r>
            <a:r>
              <a:rPr lang="ru-RU" sz="2000" smtClean="0">
                <a:solidFill>
                  <a:schemeClr val="bg2"/>
                </a:solidFill>
              </a:rPr>
              <a:t>’</a:t>
            </a:r>
            <a:r>
              <a:rPr lang="uk-UA" sz="2000" smtClean="0">
                <a:solidFill>
                  <a:schemeClr val="bg2"/>
                </a:solidFill>
              </a:rPr>
              <a:t>ями, в яких вони виховуються.</a:t>
            </a:r>
            <a:endParaRPr lang="ru-RU" sz="2000" smtClean="0">
              <a:solidFill>
                <a:schemeClr val="bg2"/>
              </a:solidFill>
            </a:endParaRPr>
          </a:p>
        </p:txBody>
      </p:sp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7200" y="57912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Круглая лента лицом вниз 10"/>
          <p:cNvSpPr>
            <a:spLocks noChangeArrowheads="1"/>
          </p:cNvSpPr>
          <p:nvPr/>
        </p:nvSpPr>
        <p:spPr bwMode="auto">
          <a:xfrm>
            <a:off x="0" y="0"/>
            <a:ext cx="9144000" cy="2057400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rgbClr val="0033CC"/>
          </a:solidFill>
          <a:ln w="40000" algn="ctr">
            <a:solidFill>
              <a:schemeClr val="bg2">
                <a:alpha val="67058"/>
              </a:schemeClr>
            </a:solidFill>
            <a:round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uk-UA" sz="2400" b="1">
                <a:solidFill>
                  <a:schemeClr val="tx2"/>
                </a:solidFill>
                <a:latin typeface="Arial" charset="0"/>
              </a:rPr>
              <a:t>Діагностика психічних станів і властивостей особистості </a:t>
            </a:r>
            <a:br>
              <a:rPr lang="uk-UA" sz="2400" b="1">
                <a:solidFill>
                  <a:schemeClr val="tx2"/>
                </a:solidFill>
                <a:latin typeface="Arial" charset="0"/>
              </a:rPr>
            </a:br>
            <a:r>
              <a:rPr lang="ru-RU" sz="2400" b="1">
                <a:solidFill>
                  <a:schemeClr val="tx2"/>
                </a:solidFill>
                <a:latin typeface="Arial" charset="0"/>
              </a:rPr>
              <a:t>Г.Ю. Айзенк "Особистісний</a:t>
            </a:r>
            <a:r>
              <a:rPr lang="uk-UA" sz="2400" b="1">
                <a:solidFill>
                  <a:schemeClr val="tx2"/>
                </a:solidFill>
                <a:latin typeface="Arial" charset="0"/>
              </a:rPr>
              <a:t> опитувальник”</a:t>
            </a:r>
            <a:endParaRPr lang="ru-RU" sz="4400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32770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173288"/>
            <a:ext cx="7848600" cy="4684712"/>
          </a:xfrm>
          <a:prstGeom prst="rect">
            <a:avLst/>
          </a:prstGeom>
          <a:solidFill>
            <a:srgbClr val="3333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Круглая лента лицом вниз 10"/>
          <p:cNvSpPr>
            <a:spLocks noChangeArrowheads="1"/>
          </p:cNvSpPr>
          <p:nvPr/>
        </p:nvSpPr>
        <p:spPr bwMode="auto">
          <a:xfrm>
            <a:off x="0" y="0"/>
            <a:ext cx="9144000" cy="2286000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rgbClr val="0033CC"/>
          </a:solidFill>
          <a:ln w="40000" algn="ctr">
            <a:solidFill>
              <a:schemeClr val="bg2">
                <a:alpha val="67058"/>
              </a:schemeClr>
            </a:solidFill>
            <a:round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uk-UA" sz="2400" b="1">
                <a:solidFill>
                  <a:schemeClr val="tx2"/>
                </a:solidFill>
                <a:latin typeface="Arial" charset="0"/>
              </a:rPr>
              <a:t>Методика визначення особистісної адаптованості школяра до зовнішнього та внутрішнього світу (А.В.Фурмана)</a:t>
            </a:r>
            <a:endParaRPr lang="ru-RU" sz="2400" b="1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3379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398713"/>
            <a:ext cx="7391400" cy="4459287"/>
          </a:xfrm>
          <a:prstGeom prst="rect">
            <a:avLst/>
          </a:prstGeom>
          <a:solidFill>
            <a:srgbClr val="3333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-228600"/>
            <a:ext cx="7772400" cy="1470025"/>
          </a:xfrm>
          <a:noFill/>
        </p:spPr>
        <p:txBody>
          <a:bodyPr/>
          <a:lstStyle/>
          <a:p>
            <a:pPr algn="ctr"/>
            <a:r>
              <a:rPr lang="uk-UA" b="1" smtClean="0">
                <a:solidFill>
                  <a:schemeClr val="accent2"/>
                </a:solidFill>
                <a:effectLst/>
              </a:rPr>
              <a:t>Висновки дослідження:</a:t>
            </a:r>
            <a:endParaRPr lang="ru-RU" b="1" smtClean="0">
              <a:solidFill>
                <a:schemeClr val="accent2"/>
              </a:solidFill>
              <a:effectLst/>
            </a:endParaRPr>
          </a:p>
        </p:txBody>
      </p:sp>
      <p:sp>
        <p:nvSpPr>
          <p:cNvPr id="34818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endParaRPr lang="ru-RU" smtClean="0"/>
          </a:p>
        </p:txBody>
      </p:sp>
      <p:pic>
        <p:nvPicPr>
          <p:cNvPr id="21506" name="Picture 2" descr="http://img-fotki.yandex.ru/get/5409/118613012.b/0_5a37d_a22a3cc6_L"/>
          <p:cNvPicPr>
            <a:picLocks noChangeAspect="1" noChangeArrowheads="1"/>
          </p:cNvPicPr>
          <p:nvPr/>
        </p:nvPicPr>
        <p:blipFill>
          <a:blip r:embed="rId2"/>
          <a:srcRect l="11111" t="4167" r="11111" b="9722"/>
          <a:stretch>
            <a:fillRect/>
          </a:stretch>
        </p:blipFill>
        <p:spPr bwMode="auto">
          <a:xfrm>
            <a:off x="8114" y="700523"/>
            <a:ext cx="9127836" cy="61499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4820" name="TextBox 8"/>
          <p:cNvSpPr txBox="1">
            <a:spLocks noChangeArrowheads="1"/>
          </p:cNvSpPr>
          <p:nvPr/>
        </p:nvSpPr>
        <p:spPr bwMode="auto">
          <a:xfrm>
            <a:off x="1447800" y="3000375"/>
            <a:ext cx="76962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uk-UA" sz="2100" b="1">
              <a:solidFill>
                <a:srgbClr val="800000"/>
              </a:solidFill>
              <a:cs typeface="Times New Roman" pitchFamily="18" charset="0"/>
            </a:endParaRPr>
          </a:p>
          <a:p>
            <a:endParaRPr lang="ru-RU">
              <a:solidFill>
                <a:srgbClr val="800000"/>
              </a:solidFill>
              <a:latin typeface="Trebuchet MS" pitchFamily="34" charset="0"/>
            </a:endParaRPr>
          </a:p>
        </p:txBody>
      </p:sp>
      <p:sp>
        <p:nvSpPr>
          <p:cNvPr id="34821" name="Rectangle 7"/>
          <p:cNvSpPr>
            <a:spLocks noChangeArrowheads="1"/>
          </p:cNvSpPr>
          <p:nvPr/>
        </p:nvSpPr>
        <p:spPr bwMode="auto">
          <a:xfrm>
            <a:off x="1371600" y="2900363"/>
            <a:ext cx="7620000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 sz="1900" b="1">
                <a:solidFill>
                  <a:schemeClr val="bg2"/>
                </a:solidFill>
              </a:rPr>
              <a:t>Отже, в цілому дослідження респондентів показали досить високі результати. Домінують низькі та середні показники і це свідчить, що підлітки з функціональними обмеженнями вміють самостійно знаходити вихід з життєвих проблем та конфліктів. Їхній рівень адаптованості є низьким, але це їм не заважає бути людяними, доброзичливими та щирими. А також спотерігаючи за підлітками з особливими потребами, ми виявили їхнє доброзичливе ставлення до інших, повагу один до одного, розуміння, довіру та любов, яка панує між підлітками у школі та в сім</a:t>
            </a:r>
            <a:r>
              <a:rPr lang="ru-RU" sz="1900" b="1">
                <a:solidFill>
                  <a:schemeClr val="bg2"/>
                </a:solidFill>
              </a:rPr>
              <a:t>’</a:t>
            </a:r>
            <a:r>
              <a:rPr lang="uk-UA" sz="1900" b="1">
                <a:solidFill>
                  <a:schemeClr val="bg2"/>
                </a:solidFill>
              </a:rPr>
              <a:t>ї.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Круглая лента лицом вниз 10"/>
          <p:cNvSpPr>
            <a:spLocks noChangeArrowheads="1"/>
          </p:cNvSpPr>
          <p:nvPr/>
        </p:nvSpPr>
        <p:spPr bwMode="auto">
          <a:xfrm>
            <a:off x="0" y="0"/>
            <a:ext cx="9144000" cy="2133600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rgbClr val="0033CC"/>
          </a:solidFill>
          <a:ln w="40000" algn="ctr">
            <a:solidFill>
              <a:schemeClr val="bg2">
                <a:alpha val="67058"/>
              </a:schemeClr>
            </a:solidFill>
            <a:round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uk-UA" sz="2800" b="1">
                <a:solidFill>
                  <a:schemeClr val="tx2"/>
                </a:solidFill>
                <a:latin typeface="Arial" charset="0"/>
              </a:rPr>
              <a:t>Розробка програми розвитку щодо роботи з дітьми з особливими потребами</a:t>
            </a:r>
            <a:endParaRPr lang="ru-RU" sz="28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6870" name="Горизонтальный свиток 9"/>
          <p:cNvSpPr>
            <a:spLocks noChangeArrowheads="1"/>
          </p:cNvSpPr>
          <p:nvPr/>
        </p:nvSpPr>
        <p:spPr bwMode="auto">
          <a:xfrm>
            <a:off x="0" y="1905000"/>
            <a:ext cx="9144000" cy="4953000"/>
          </a:xfrm>
          <a:prstGeom prst="horizontalScroll">
            <a:avLst>
              <a:gd name="adj" fmla="val 12500"/>
            </a:avLst>
          </a:prstGeom>
          <a:solidFill>
            <a:srgbClr val="3333FF"/>
          </a:solidFill>
          <a:ln w="40000" algn="ctr">
            <a:solidFill>
              <a:srgbClr val="990000"/>
            </a:solidFill>
            <a:round/>
            <a:headEnd/>
            <a:tailEnd/>
          </a:ln>
        </p:spPr>
        <p:txBody>
          <a:bodyPr lIns="182562" tIns="46038" rIns="182562" bIns="46038"/>
          <a:lstStyle/>
          <a:p>
            <a:pPr marL="609600" indent="-609600" algn="ctr"/>
            <a:r>
              <a:rPr lang="ru-RU" sz="2300">
                <a:solidFill>
                  <a:schemeClr val="accent2"/>
                </a:solidFill>
              </a:rPr>
              <a:t>Розглядаючи проблему розробки корекційно-розвивальних програм в роботі з дітьми з порушеннями опорно-рухового апарату, на нашу думку, слід звернути увагу на розвиток комунікативної культури особистості старшокласників, підвищення їх компетентності у спілкуванні один з одним, з вчителями та батьками. Наша програма покликана сформувати у підлітків із порушеннями опорно-рухового апарату комунікативні якості особистості, такі як експресивно-мовленнєві, соціально-перцептивні та інструментальні.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0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28600"/>
            <a:ext cx="9144000" cy="1219200"/>
          </a:xfrm>
          <a:noFill/>
        </p:spPr>
        <p:txBody>
          <a:bodyPr/>
          <a:lstStyle/>
          <a:p>
            <a:pPr algn="ctr"/>
            <a:r>
              <a:rPr lang="ru-RU" sz="2800" b="1" smtClean="0">
                <a:effectLst/>
              </a:rPr>
              <a:t>Структура корекційної програми розвитку комунікативних здібностей підлітків із порушеннями опорно-рухового апарату включає в себе: </a:t>
            </a:r>
          </a:p>
        </p:txBody>
      </p:sp>
      <p:pic>
        <p:nvPicPr>
          <p:cNvPr id="29698" name="Picture 2" descr="http://i.imgur.com/DJnUrdl.jpg"/>
          <p:cNvPicPr>
            <a:picLocks noChangeAspect="1" noChangeArrowheads="1"/>
          </p:cNvPicPr>
          <p:nvPr/>
        </p:nvPicPr>
        <p:blipFill>
          <a:blip r:embed="rId2"/>
          <a:srcRect l="29604" t="54023" r="31250" b="11494"/>
          <a:stretch>
            <a:fillRect/>
          </a:stretch>
        </p:blipFill>
        <p:spPr bwMode="auto">
          <a:xfrm>
            <a:off x="2290747" y="4425000"/>
            <a:ext cx="4357718" cy="24276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5843" name="Капля 75"/>
          <p:cNvSpPr>
            <a:spLocks noChangeArrowheads="1"/>
          </p:cNvSpPr>
          <p:nvPr/>
        </p:nvSpPr>
        <p:spPr bwMode="auto">
          <a:xfrm rot="6060940">
            <a:off x="1790700" y="1409700"/>
            <a:ext cx="2895600" cy="3276600"/>
          </a:xfrm>
          <a:custGeom>
            <a:avLst/>
            <a:gdLst>
              <a:gd name="T0" fmla="*/ 3670777 w 2571750"/>
              <a:gd name="T1" fmla="*/ 2860560 h 2479675"/>
              <a:gd name="T2" fmla="*/ 3133204 w 2571750"/>
              <a:gd name="T3" fmla="*/ 4883277 h 2479675"/>
              <a:gd name="T4" fmla="*/ 1835389 w 2571750"/>
              <a:gd name="T5" fmla="*/ 5721120 h 2479675"/>
              <a:gd name="T6" fmla="*/ 537573 w 2571750"/>
              <a:gd name="T7" fmla="*/ 4883277 h 2479675"/>
              <a:gd name="T8" fmla="*/ 0 w 2571750"/>
              <a:gd name="T9" fmla="*/ 2860560 h 2479675"/>
              <a:gd name="T10" fmla="*/ 537573 w 2571750"/>
              <a:gd name="T11" fmla="*/ 837839 h 2479675"/>
              <a:gd name="T12" fmla="*/ 1835389 w 2571750"/>
              <a:gd name="T13" fmla="*/ 0 h 2479675"/>
              <a:gd name="T14" fmla="*/ 3395761 w 2571750"/>
              <a:gd name="T15" fmla="*/ 428626 h 2479675"/>
              <a:gd name="T16" fmla="*/ 0 60000 65536"/>
              <a:gd name="T17" fmla="*/ 5898240 60000 65536"/>
              <a:gd name="T18" fmla="*/ 5898240 60000 65536"/>
              <a:gd name="T19" fmla="*/ 5898240 60000 65536"/>
              <a:gd name="T20" fmla="*/ 11796480 60000 65536"/>
              <a:gd name="T21" fmla="*/ 17694720 60000 65536"/>
              <a:gd name="T22" fmla="*/ 17694720 60000 65536"/>
              <a:gd name="T23" fmla="*/ 17694720 60000 65536"/>
              <a:gd name="T24" fmla="*/ 376624 w 2571750"/>
              <a:gd name="T25" fmla="*/ 363140 h 2479675"/>
              <a:gd name="T26" fmla="*/ 2195126 w 2571750"/>
              <a:gd name="T27" fmla="*/ 2116535 h 247967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571750" h="2479675">
                <a:moveTo>
                  <a:pt x="0" y="1239838"/>
                </a:moveTo>
                <a:lnTo>
                  <a:pt x="0" y="1239838"/>
                </a:lnTo>
                <a:cubicBezTo>
                  <a:pt x="0" y="555094"/>
                  <a:pt x="575706" y="0"/>
                  <a:pt x="1285875" y="1"/>
                </a:cubicBezTo>
                <a:cubicBezTo>
                  <a:pt x="1285875" y="1"/>
                  <a:pt x="1285876" y="1"/>
                  <a:pt x="1285876" y="1"/>
                </a:cubicBezTo>
                <a:cubicBezTo>
                  <a:pt x="1650275" y="0"/>
                  <a:pt x="2014674" y="61926"/>
                  <a:pt x="2379074" y="185777"/>
                </a:cubicBezTo>
                <a:cubicBezTo>
                  <a:pt x="2507525" y="537130"/>
                  <a:pt x="2571750" y="888484"/>
                  <a:pt x="2571750" y="1239838"/>
                </a:cubicBezTo>
                <a:cubicBezTo>
                  <a:pt x="2571750" y="1924581"/>
                  <a:pt x="1996044" y="2479676"/>
                  <a:pt x="1285875" y="2479676"/>
                </a:cubicBezTo>
                <a:cubicBezTo>
                  <a:pt x="1285874" y="2479676"/>
                  <a:pt x="1285874" y="2479675"/>
                  <a:pt x="1285874" y="2479675"/>
                </a:cubicBezTo>
                <a:cubicBezTo>
                  <a:pt x="575705" y="2479675"/>
                  <a:pt x="0" y="1924581"/>
                  <a:pt x="0" y="1239838"/>
                </a:cubicBezTo>
                <a:cubicBezTo>
                  <a:pt x="-1" y="1239837"/>
                  <a:pt x="0" y="1239837"/>
                  <a:pt x="0" y="1239837"/>
                </a:cubicBezTo>
                <a:close/>
              </a:path>
            </a:pathLst>
          </a:custGeom>
          <a:solidFill>
            <a:srgbClr val="FFFF00"/>
          </a:solidFill>
          <a:ln w="40005" algn="ctr">
            <a:solidFill>
              <a:srgbClr val="FF0000"/>
            </a:solidFill>
            <a:miter lim="800000"/>
            <a:headEnd/>
            <a:tailEnd/>
          </a:ln>
        </p:spPr>
        <p:txBody>
          <a:bodyPr rot="10800000" vert="eaVert"/>
          <a:lstStyle/>
          <a:p>
            <a:pPr algn="ctr"/>
            <a:r>
              <a:rPr lang="uk-UA" b="1">
                <a:solidFill>
                  <a:schemeClr val="bg2"/>
                </a:solidFill>
                <a:latin typeface="Trebuchet MS" pitchFamily="34" charset="0"/>
              </a:rPr>
              <a:t>Робота з підлітками</a:t>
            </a:r>
            <a:r>
              <a:rPr lang="uk-UA">
                <a:solidFill>
                  <a:schemeClr val="bg2"/>
                </a:solidFill>
                <a:latin typeface="Trebuchet MS" pitchFamily="34" charset="0"/>
              </a:rPr>
              <a:t>:</a:t>
            </a:r>
          </a:p>
          <a:p>
            <a:r>
              <a:rPr lang="uk-UA">
                <a:solidFill>
                  <a:schemeClr val="bg2"/>
                </a:solidFill>
                <a:latin typeface="Trebuchet MS" pitchFamily="34" charset="0"/>
              </a:rPr>
              <a:t>1)Рефлексивний етап</a:t>
            </a:r>
          </a:p>
          <a:p>
            <a:r>
              <a:rPr lang="uk-UA">
                <a:solidFill>
                  <a:schemeClr val="bg2"/>
                </a:solidFill>
                <a:latin typeface="Trebuchet MS" pitchFamily="34" charset="0"/>
              </a:rPr>
              <a:t>2)Розвиваючий етап</a:t>
            </a:r>
          </a:p>
          <a:p>
            <a:r>
              <a:rPr lang="uk-UA">
                <a:solidFill>
                  <a:schemeClr val="bg2"/>
                </a:solidFill>
                <a:latin typeface="Trebuchet MS" pitchFamily="34" charset="0"/>
              </a:rPr>
              <a:t>3)Закріплюючий                етап</a:t>
            </a:r>
            <a:endParaRPr lang="ru-RU">
              <a:solidFill>
                <a:schemeClr val="bg2"/>
              </a:solidFill>
              <a:latin typeface="Trebuchet MS" pitchFamily="34" charset="0"/>
            </a:endParaRPr>
          </a:p>
        </p:txBody>
      </p:sp>
      <p:sp>
        <p:nvSpPr>
          <p:cNvPr id="35844" name="Капля 32"/>
          <p:cNvSpPr>
            <a:spLocks noChangeArrowheads="1"/>
          </p:cNvSpPr>
          <p:nvPr/>
        </p:nvSpPr>
        <p:spPr bwMode="auto">
          <a:xfrm rot="10635653">
            <a:off x="4419600" y="1447800"/>
            <a:ext cx="3436938" cy="3046413"/>
          </a:xfrm>
          <a:custGeom>
            <a:avLst/>
            <a:gdLst>
              <a:gd name="T0" fmla="*/ 5874446 w 2628900"/>
              <a:gd name="T1" fmla="*/ 3303851 h 2068512"/>
              <a:gd name="T2" fmla="*/ 5014153 w 2628900"/>
              <a:gd name="T3" fmla="*/ 5640024 h 2068512"/>
              <a:gd name="T4" fmla="*/ 2937223 w 2628900"/>
              <a:gd name="T5" fmla="*/ 6607697 h 2068512"/>
              <a:gd name="T6" fmla="*/ 860295 w 2628900"/>
              <a:gd name="T7" fmla="*/ 5640024 h 2068512"/>
              <a:gd name="T8" fmla="*/ 0 w 2628900"/>
              <a:gd name="T9" fmla="*/ 3303851 h 2068512"/>
              <a:gd name="T10" fmla="*/ 860295 w 2628900"/>
              <a:gd name="T11" fmla="*/ 967673 h 2068512"/>
              <a:gd name="T12" fmla="*/ 2937223 w 2628900"/>
              <a:gd name="T13" fmla="*/ 0 h 2068512"/>
              <a:gd name="T14" fmla="*/ 5874436 w 2628900"/>
              <a:gd name="T15" fmla="*/ 0 h 2068512"/>
              <a:gd name="T16" fmla="*/ 0 60000 65536"/>
              <a:gd name="T17" fmla="*/ 5898240 60000 65536"/>
              <a:gd name="T18" fmla="*/ 5898240 60000 65536"/>
              <a:gd name="T19" fmla="*/ 5898240 60000 65536"/>
              <a:gd name="T20" fmla="*/ 11796480 60000 65536"/>
              <a:gd name="T21" fmla="*/ 17694720 60000 65536"/>
              <a:gd name="T22" fmla="*/ 17694720 60000 65536"/>
              <a:gd name="T23" fmla="*/ 17694720 60000 65536"/>
              <a:gd name="T24" fmla="*/ 384994 w 2628900"/>
              <a:gd name="T25" fmla="*/ 302926 h 2068512"/>
              <a:gd name="T26" fmla="*/ 2243906 w 2628900"/>
              <a:gd name="T27" fmla="*/ 1765586 h 206851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628900" h="2068512">
                <a:moveTo>
                  <a:pt x="0" y="1034256"/>
                </a:moveTo>
                <a:lnTo>
                  <a:pt x="0" y="1034256"/>
                </a:lnTo>
                <a:cubicBezTo>
                  <a:pt x="1" y="463052"/>
                  <a:pt x="588500" y="1"/>
                  <a:pt x="1314450" y="2"/>
                </a:cubicBezTo>
                <a:cubicBezTo>
                  <a:pt x="1314450" y="2"/>
                  <a:pt x="1314451" y="2"/>
                  <a:pt x="1314451" y="2"/>
                </a:cubicBezTo>
                <a:cubicBezTo>
                  <a:pt x="1752600" y="1"/>
                  <a:pt x="2190749" y="0"/>
                  <a:pt x="2628899" y="0"/>
                </a:cubicBezTo>
                <a:cubicBezTo>
                  <a:pt x="2628900" y="344752"/>
                  <a:pt x="2628900" y="689504"/>
                  <a:pt x="2628900" y="1034256"/>
                </a:cubicBezTo>
                <a:cubicBezTo>
                  <a:pt x="2628900" y="1605459"/>
                  <a:pt x="2040400" y="2068512"/>
                  <a:pt x="1314450" y="2068512"/>
                </a:cubicBezTo>
                <a:cubicBezTo>
                  <a:pt x="1314449" y="2068512"/>
                  <a:pt x="1314449" y="2068511"/>
                  <a:pt x="1314449" y="2068511"/>
                </a:cubicBezTo>
                <a:cubicBezTo>
                  <a:pt x="588498" y="2068511"/>
                  <a:pt x="0" y="1605459"/>
                  <a:pt x="0" y="1034256"/>
                </a:cubicBezTo>
                <a:cubicBezTo>
                  <a:pt x="-1" y="1034255"/>
                  <a:pt x="0" y="1034254"/>
                  <a:pt x="0" y="1034254"/>
                </a:cubicBezTo>
                <a:close/>
              </a:path>
            </a:pathLst>
          </a:custGeom>
          <a:solidFill>
            <a:srgbClr val="C00000"/>
          </a:solidFill>
          <a:ln w="40005" algn="ctr">
            <a:solidFill>
              <a:srgbClr val="FFCC00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/>
            <a:r>
              <a:rPr lang="uk-UA" b="1">
                <a:solidFill>
                  <a:schemeClr val="bg2"/>
                </a:solidFill>
                <a:latin typeface="Trebuchet MS" pitchFamily="34" charset="0"/>
              </a:rPr>
              <a:t>Робота з батьками:</a:t>
            </a:r>
          </a:p>
          <a:p>
            <a:pPr algn="ctr"/>
            <a:r>
              <a:rPr lang="uk-UA" b="1">
                <a:solidFill>
                  <a:schemeClr val="bg2"/>
                </a:solidFill>
                <a:latin typeface="Trebuchet MS" pitchFamily="34" charset="0"/>
              </a:rPr>
              <a:t>1)Просвітницький</a:t>
            </a:r>
            <a:endParaRPr lang="ru-RU" b="1">
              <a:solidFill>
                <a:schemeClr val="bg2"/>
              </a:solidFill>
              <a:latin typeface="Trebuchet MS" pitchFamily="34" charset="0"/>
            </a:endParaRPr>
          </a:p>
        </p:txBody>
      </p:sp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56388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56388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4800" y="56388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3" name="Круглая лента лицом вниз 10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209800"/>
            <a:ext cx="9144000" cy="1752600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rgbClr val="0033CC"/>
          </a:solidFill>
          <a:ln w="40000" algn="ctr">
            <a:solidFill>
              <a:schemeClr val="bg2">
                <a:alpha val="67058"/>
              </a:schemeClr>
            </a:solidFill>
            <a:round/>
          </a:ln>
        </p:spPr>
        <p:txBody>
          <a:bodyPr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uk-UA" b="1" smtClean="0"/>
              <a:t>Поради для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uk-UA" b="1" smtClean="0"/>
              <a:t>батьків:</a:t>
            </a:r>
            <a:endParaRPr lang="ru-RU" b="1" smtClean="0"/>
          </a:p>
        </p:txBody>
      </p:sp>
      <p:sp>
        <p:nvSpPr>
          <p:cNvPr id="37896" name="AutoShape 8"/>
          <p:cNvSpPr>
            <a:spLocks noChangeArrowheads="1"/>
          </p:cNvSpPr>
          <p:nvPr/>
        </p:nvSpPr>
        <p:spPr bwMode="auto">
          <a:xfrm>
            <a:off x="6400800" y="0"/>
            <a:ext cx="2895600" cy="21336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0033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uk-UA" sz="2000" b="1"/>
              <a:t>Створити середовище емоційної безпеки</a:t>
            </a:r>
            <a:endParaRPr lang="ru-RU" sz="2000" b="1"/>
          </a:p>
        </p:txBody>
      </p:sp>
      <p:sp>
        <p:nvSpPr>
          <p:cNvPr id="37897" name="AutoShape 9"/>
          <p:cNvSpPr>
            <a:spLocks noChangeArrowheads="1"/>
          </p:cNvSpPr>
          <p:nvPr/>
        </p:nvSpPr>
        <p:spPr bwMode="auto">
          <a:xfrm>
            <a:off x="0" y="0"/>
            <a:ext cx="3581400" cy="2209800"/>
          </a:xfrm>
          <a:prstGeom prst="cloudCallout">
            <a:avLst>
              <a:gd name="adj1" fmla="val 1065"/>
              <a:gd name="adj2" fmla="val 65157"/>
            </a:avLst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uk-UA" b="1"/>
              <a:t>Відвідувати групи підтримки і взаємодопомоги, де можна відверто висловлювати свої думки</a:t>
            </a:r>
            <a:endParaRPr lang="ru-RU" b="1"/>
          </a:p>
        </p:txBody>
      </p:sp>
      <p:sp>
        <p:nvSpPr>
          <p:cNvPr id="37898" name="AutoShape 10"/>
          <p:cNvSpPr>
            <a:spLocks noChangeArrowheads="1"/>
          </p:cNvSpPr>
          <p:nvPr/>
        </p:nvSpPr>
        <p:spPr bwMode="auto">
          <a:xfrm>
            <a:off x="0" y="3657600"/>
            <a:ext cx="2743200" cy="2590800"/>
          </a:xfrm>
          <a:prstGeom prst="cloudCallout">
            <a:avLst>
              <a:gd name="adj1" fmla="val -42361"/>
              <a:gd name="adj2" fmla="val 72366"/>
            </a:avLst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uk-UA" sz="2000" b="1"/>
              <a:t>Заохочуйте навіть незначні досягнення вашої дитини</a:t>
            </a:r>
            <a:endParaRPr lang="ru-RU" sz="2000" b="1"/>
          </a:p>
        </p:txBody>
      </p:sp>
      <p:sp>
        <p:nvSpPr>
          <p:cNvPr id="37899" name="AutoShape 11"/>
          <p:cNvSpPr>
            <a:spLocks noChangeArrowheads="1"/>
          </p:cNvSpPr>
          <p:nvPr/>
        </p:nvSpPr>
        <p:spPr bwMode="auto">
          <a:xfrm>
            <a:off x="2743200" y="3962400"/>
            <a:ext cx="2895600" cy="2438400"/>
          </a:xfrm>
          <a:prstGeom prst="cloudCallout">
            <a:avLst>
              <a:gd name="adj1" fmla="val -42597"/>
              <a:gd name="adj2" fmla="val 68750"/>
            </a:avLst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uk-UA" sz="2000" b="1"/>
              <a:t>Допомагайте дитині, але не виконуйте завдання за неї</a:t>
            </a:r>
            <a:endParaRPr lang="ru-RU" sz="2000" b="1"/>
          </a:p>
        </p:txBody>
      </p:sp>
      <p:sp>
        <p:nvSpPr>
          <p:cNvPr id="37900" name="AutoShape 12"/>
          <p:cNvSpPr>
            <a:spLocks noChangeArrowheads="1"/>
          </p:cNvSpPr>
          <p:nvPr/>
        </p:nvSpPr>
        <p:spPr bwMode="auto">
          <a:xfrm>
            <a:off x="3429000" y="-228600"/>
            <a:ext cx="2895600" cy="2438400"/>
          </a:xfrm>
          <a:prstGeom prst="cloudCallout">
            <a:avLst>
              <a:gd name="adj1" fmla="val -42597"/>
              <a:gd name="adj2" fmla="val 68750"/>
            </a:avLst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uk-UA" sz="2000" b="1"/>
          </a:p>
          <a:p>
            <a:pPr algn="ctr"/>
            <a:r>
              <a:rPr lang="uk-UA" sz="2000" b="1"/>
              <a:t>Любіть та оберігайте свою дитину</a:t>
            </a:r>
            <a:endParaRPr lang="ru-RU" sz="2000" b="1"/>
          </a:p>
        </p:txBody>
      </p:sp>
      <p:sp>
        <p:nvSpPr>
          <p:cNvPr id="37901" name="AutoShape 13"/>
          <p:cNvSpPr>
            <a:spLocks noChangeArrowheads="1"/>
          </p:cNvSpPr>
          <p:nvPr/>
        </p:nvSpPr>
        <p:spPr bwMode="auto">
          <a:xfrm>
            <a:off x="6019800" y="3733800"/>
            <a:ext cx="2895600" cy="2438400"/>
          </a:xfrm>
          <a:prstGeom prst="cloudCallout">
            <a:avLst>
              <a:gd name="adj1" fmla="val -42597"/>
              <a:gd name="adj2" fmla="val 68750"/>
            </a:avLst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uk-UA" sz="2000" b="1"/>
              <a:t>Будьте добрим прикладом для своєї дитини</a:t>
            </a:r>
            <a:endParaRPr lang="ru-RU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55600" y="1289050"/>
            <a:ext cx="8761413" cy="1905000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 eaLnBrk="1" hangingPunct="1">
              <a:defRPr/>
            </a:pPr>
            <a:r>
              <a:rPr lang="uk-UA" sz="4800" b="1" i="1" smtClean="0">
                <a:solidFill>
                  <a:srgbClr val="FFFF66"/>
                </a:solidFill>
                <a:latin typeface="Cambria" pitchFamily="18" charset="0"/>
                <a:cs typeface="Arial" charset="0"/>
              </a:rPr>
              <a:t>Тема: « Соціально – психологічна реабілітація дітей з особливими потребами»</a:t>
            </a:r>
            <a:r>
              <a:rPr lang="uk-UA" sz="6600" b="1" i="1" smtClean="0">
                <a:solidFill>
                  <a:srgbClr val="FF0000"/>
                </a:solidFill>
                <a:latin typeface="Cambria" pitchFamily="18" charset="0"/>
                <a:cs typeface="Arial" charset="0"/>
              </a:rPr>
              <a:t>	</a:t>
            </a:r>
            <a:endParaRPr lang="uk-UA" sz="6600" b="1" i="1" smtClean="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mbria" pitchFamily="18" charset="0"/>
              <a:cs typeface="Arial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3124200"/>
            <a:ext cx="3733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150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57150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4" name="Волна 5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143000"/>
            <a:ext cx="7772400" cy="4114800"/>
          </a:xfrm>
          <a:prstGeom prst="wave">
            <a:avLst>
              <a:gd name="adj1" fmla="val 12500"/>
              <a:gd name="adj2" fmla="val 0"/>
            </a:avLst>
          </a:prstGeom>
          <a:solidFill>
            <a:srgbClr val="0033CC"/>
          </a:solidFill>
          <a:ln w="40000" algn="ctr">
            <a:solidFill>
              <a:schemeClr val="bg2"/>
            </a:solidFill>
            <a:round/>
          </a:ln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uk-UA" sz="7200" b="1" smtClean="0">
                <a:solidFill>
                  <a:srgbClr val="FFFF99"/>
                </a:solidFill>
              </a:rPr>
              <a:t>Дякую за увагу!</a:t>
            </a:r>
            <a:endParaRPr lang="ru-RU" sz="7200" b="1" smtClean="0">
              <a:solidFill>
                <a:srgbClr val="FFFF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noFill/>
        </p:spPr>
        <p:txBody>
          <a:bodyPr/>
          <a:lstStyle/>
          <a:p>
            <a:pPr algn="ctr"/>
            <a:r>
              <a:rPr lang="uk-UA" b="1" smtClean="0">
                <a:effectLst/>
              </a:rPr>
              <a:t>Науковий апарат дослідження:</a:t>
            </a:r>
            <a:endParaRPr lang="ru-RU" b="1" smtClean="0">
              <a:effectLst/>
            </a:endParaRPr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57150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Горизонтальный свиток 7"/>
          <p:cNvSpPr>
            <a:spLocks noChangeArrowheads="1"/>
          </p:cNvSpPr>
          <p:nvPr/>
        </p:nvSpPr>
        <p:spPr bwMode="auto">
          <a:xfrm>
            <a:off x="0" y="914400"/>
            <a:ext cx="5029200" cy="2895600"/>
          </a:xfrm>
          <a:prstGeom prst="horizontalScroll">
            <a:avLst>
              <a:gd name="adj" fmla="val 12500"/>
            </a:avLst>
          </a:prstGeom>
          <a:solidFill>
            <a:schemeClr val="folHlink">
              <a:alpha val="85881"/>
            </a:schemeClr>
          </a:solidFill>
          <a:ln w="40005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uk-UA" sz="200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r>
              <a:rPr lang="uk-UA" sz="2000" b="1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Обгрунтувати соціально – психологічні особливості процесу реабілітації дітей – інвалідів та визначити специфіку реабілітації дітей з особливими потребами</a:t>
            </a:r>
            <a:endParaRPr lang="ru-RU" sz="2000" b="1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484" name="Горизонтальный свиток 7"/>
          <p:cNvSpPr>
            <a:spLocks noChangeArrowheads="1"/>
          </p:cNvSpPr>
          <p:nvPr/>
        </p:nvSpPr>
        <p:spPr bwMode="auto">
          <a:xfrm>
            <a:off x="0" y="3657600"/>
            <a:ext cx="5105400" cy="3200400"/>
          </a:xfrm>
          <a:prstGeom prst="horizontalScroll">
            <a:avLst>
              <a:gd name="adj" fmla="val 12500"/>
            </a:avLst>
          </a:prstGeom>
          <a:solidFill>
            <a:schemeClr val="folHlink"/>
          </a:solidFill>
          <a:ln w="40005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000" b="1">
                <a:solidFill>
                  <a:schemeClr val="hlink"/>
                </a:solidFill>
              </a:rPr>
              <a:t>ОБ’</a:t>
            </a:r>
            <a:r>
              <a:rPr lang="uk-UA" sz="2000" b="1">
                <a:solidFill>
                  <a:schemeClr val="hlink"/>
                </a:solidFill>
              </a:rPr>
              <a:t>Є</a:t>
            </a:r>
            <a:r>
              <a:rPr lang="ru-RU" sz="2000" b="1">
                <a:solidFill>
                  <a:schemeClr val="hlink"/>
                </a:solidFill>
              </a:rPr>
              <a:t>КТ</a:t>
            </a:r>
            <a:r>
              <a:rPr lang="uk-UA" sz="2000">
                <a:solidFill>
                  <a:schemeClr val="accent2"/>
                </a:solidFill>
              </a:rPr>
              <a:t> –</a:t>
            </a:r>
            <a:r>
              <a:rPr lang="uk-UA" sz="2000">
                <a:solidFill>
                  <a:schemeClr val="bg2"/>
                </a:solidFill>
              </a:rPr>
              <a:t> діти з особливими потребами</a:t>
            </a:r>
          </a:p>
          <a:p>
            <a:pPr algn="ctr"/>
            <a:endParaRPr lang="uk-UA" sz="2000">
              <a:solidFill>
                <a:schemeClr val="tx2"/>
              </a:solidFill>
            </a:endParaRPr>
          </a:p>
          <a:p>
            <a:pPr algn="ctr"/>
            <a:r>
              <a:rPr lang="uk-UA" sz="2000" b="1">
                <a:solidFill>
                  <a:schemeClr val="hlink"/>
                </a:solidFill>
              </a:rPr>
              <a:t>ПРЕДМЕТ </a:t>
            </a:r>
            <a:r>
              <a:rPr lang="uk-UA" sz="2000">
                <a:solidFill>
                  <a:schemeClr val="accent2"/>
                </a:solidFill>
              </a:rPr>
              <a:t>–</a:t>
            </a:r>
            <a:r>
              <a:rPr lang="uk-UA" sz="2000">
                <a:solidFill>
                  <a:schemeClr val="bg2"/>
                </a:solidFill>
              </a:rPr>
              <a:t> методи та форми реабілітації дітей з особливими потребами</a:t>
            </a:r>
            <a:endParaRPr lang="ru-RU" sz="2000">
              <a:solidFill>
                <a:schemeClr val="bg2"/>
              </a:solidFill>
            </a:endParaRPr>
          </a:p>
        </p:txBody>
      </p:sp>
      <p:sp>
        <p:nvSpPr>
          <p:cNvPr id="20485" name="Вертикальный свиток 10"/>
          <p:cNvSpPr>
            <a:spLocks noChangeArrowheads="1"/>
          </p:cNvSpPr>
          <p:nvPr/>
        </p:nvSpPr>
        <p:spPr bwMode="auto">
          <a:xfrm>
            <a:off x="4800600" y="914400"/>
            <a:ext cx="4500563" cy="4857750"/>
          </a:xfrm>
          <a:prstGeom prst="verticalScroll">
            <a:avLst>
              <a:gd name="adj" fmla="val 12500"/>
            </a:avLst>
          </a:prstGeom>
          <a:solidFill>
            <a:schemeClr val="folHlink">
              <a:alpha val="90979"/>
            </a:schemeClr>
          </a:solidFill>
          <a:ln w="40005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r>
              <a:rPr lang="uk-UA" sz="1600" b="1">
                <a:solidFill>
                  <a:schemeClr val="bg2"/>
                </a:solidFill>
              </a:rPr>
              <a:t>1) охарактеризувати соціально-психологічні              характеристики дітей з особливими потребами;</a:t>
            </a:r>
          </a:p>
          <a:p>
            <a:r>
              <a:rPr lang="uk-UA" sz="1600" b="1">
                <a:solidFill>
                  <a:schemeClr val="bg2"/>
                </a:solidFill>
              </a:rPr>
              <a:t>2) з’ясувати особливості соціалізації дітей з особливими потребами;</a:t>
            </a:r>
          </a:p>
          <a:p>
            <a:r>
              <a:rPr lang="uk-UA" sz="1600" b="1">
                <a:solidFill>
                  <a:schemeClr val="bg2"/>
                </a:solidFill>
              </a:rPr>
              <a:t>3) розкрити зміст та види реабілітації дітей з особливими потребами;</a:t>
            </a:r>
          </a:p>
          <a:p>
            <a:r>
              <a:rPr lang="uk-UA" sz="1600" b="1">
                <a:solidFill>
                  <a:schemeClr val="bg2"/>
                </a:solidFill>
              </a:rPr>
              <a:t>4) визначити напрямки роботи щодо здійснення соціально-психологічної реабілітації дітей з особливими потребами;</a:t>
            </a:r>
          </a:p>
          <a:p>
            <a:r>
              <a:rPr lang="uk-UA" sz="1600" b="1">
                <a:solidFill>
                  <a:schemeClr val="bg2"/>
                </a:solidFill>
              </a:rPr>
              <a:t>5) дослідити особливості соціальної адаптованості дітей з особливими потребами.</a:t>
            </a:r>
            <a:endParaRPr lang="ru-RU" sz="1600" b="1">
              <a:solidFill>
                <a:schemeClr val="bg2"/>
              </a:solidFill>
            </a:endParaRPr>
          </a:p>
          <a:p>
            <a:pPr algn="ctr"/>
            <a:endParaRPr lang="ru-RU" sz="1600" b="1">
              <a:solidFill>
                <a:schemeClr val="bg2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75411" y="990581"/>
            <a:ext cx="2182778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50800"/>
                <a:solidFill>
                  <a:srgbClr val="C00000"/>
                </a:solidFill>
                <a:cs typeface="Times New Roman" pitchFamily="18" charset="0"/>
              </a:rPr>
              <a:t>ЗАВДАННЯ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06593" y="1220771"/>
            <a:ext cx="1268039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50800"/>
                <a:solidFill>
                  <a:srgbClr val="C00000"/>
                </a:solidFill>
                <a:cs typeface="Times New Roman" pitchFamily="18" charset="0"/>
              </a:rPr>
              <a:t>МЕТА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Круглая лента лицом вниз 10"/>
          <p:cNvSpPr>
            <a:spLocks noChangeArrowheads="1"/>
          </p:cNvSpPr>
          <p:nvPr/>
        </p:nvSpPr>
        <p:spPr bwMode="auto">
          <a:xfrm>
            <a:off x="0" y="0"/>
            <a:ext cx="9144000" cy="2209800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rgbClr val="0033CC"/>
          </a:solidFill>
          <a:ln w="40000" algn="ctr">
            <a:solidFill>
              <a:schemeClr val="bg2">
                <a:alpha val="67058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uk-UA" sz="3600" b="1">
                <a:solidFill>
                  <a:schemeClr val="tx2"/>
                </a:solidFill>
              </a:rPr>
              <a:t>Методи дослідження:</a:t>
            </a:r>
            <a:endParaRPr lang="ru-RU" sz="3600" b="1">
              <a:solidFill>
                <a:schemeClr val="tx2"/>
              </a:solidFill>
            </a:endParaRPr>
          </a:p>
        </p:txBody>
      </p:sp>
      <p:sp>
        <p:nvSpPr>
          <p:cNvPr id="21506" name="Rectangle 21"/>
          <p:cNvSpPr>
            <a:spLocks noChangeArrowheads="1"/>
          </p:cNvSpPr>
          <p:nvPr/>
        </p:nvSpPr>
        <p:spPr bwMode="auto">
          <a:xfrm>
            <a:off x="0" y="2895600"/>
            <a:ext cx="78486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 b="1"/>
              <a:t>1) теоретичні – аналіз, порівняння, класифікація, узагальнення наукової психолого-педагогічної літератури з проблеми дослідження;</a:t>
            </a:r>
          </a:p>
          <a:p>
            <a:pPr algn="ctr"/>
            <a:r>
              <a:rPr lang="uk-UA" sz="2400" b="1"/>
              <a:t>2) емпіричні тестування, спостереження, індивідуальні та групові бесіди, констатуючий психолого-педагогічний експеримент;</a:t>
            </a:r>
          </a:p>
          <a:p>
            <a:pPr algn="ctr"/>
            <a:r>
              <a:rPr lang="uk-UA" sz="2400" b="1"/>
              <a:t>3) методи статистичного аналізу отриманих даних – якісного аналізу результатів дослідження.</a:t>
            </a:r>
            <a:endParaRPr lang="ru-RU" sz="2400" b="1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4800" y="56388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3000" b="1" smtClean="0">
                <a:solidFill>
                  <a:schemeClr val="accent2"/>
                </a:solidFill>
              </a:rPr>
              <a:t>Дослідження проводилося на баз</a:t>
            </a:r>
            <a:r>
              <a:rPr lang="uk-UA" sz="3000" b="1" smtClean="0">
                <a:solidFill>
                  <a:schemeClr val="accent2"/>
                </a:solidFill>
              </a:rPr>
              <a:t>і Кам’янець-Подільської спеціальної школи-інтернат, в якому взяло участь 20 учнів 7-8 класи</a:t>
            </a:r>
            <a:endParaRPr lang="ru-RU" sz="3000" b="1" smtClean="0">
              <a:solidFill>
                <a:schemeClr val="accent2"/>
              </a:solidFill>
            </a:endParaRPr>
          </a:p>
        </p:txBody>
      </p:sp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4800" y="56388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AutoShape 5"/>
          <p:cNvSpPr>
            <a:spLocks noChangeArrowheads="1"/>
          </p:cNvSpPr>
          <p:nvPr/>
        </p:nvSpPr>
        <p:spPr bwMode="auto">
          <a:xfrm>
            <a:off x="685800" y="0"/>
            <a:ext cx="7620000" cy="1752600"/>
          </a:xfrm>
          <a:prstGeom prst="horizontalScroll">
            <a:avLst>
              <a:gd name="adj" fmla="val 12500"/>
            </a:avLst>
          </a:prstGeom>
          <a:solidFill>
            <a:srgbClr val="0033CC"/>
          </a:solidFill>
          <a:ln w="158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>
                <a:solidFill>
                  <a:schemeClr val="accent2"/>
                </a:solidFill>
              </a:rPr>
              <a:t>Експериментальна база:</a:t>
            </a:r>
          </a:p>
        </p:txBody>
      </p:sp>
      <p:pic>
        <p:nvPicPr>
          <p:cNvPr id="22532" name="Picture 11" descr="29-300x2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3246438"/>
            <a:ext cx="5257800" cy="361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1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343400" y="533400"/>
            <a:ext cx="4800600" cy="5562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uk-UA" sz="2800" b="1" smtClean="0">
                <a:solidFill>
                  <a:schemeClr val="accent2"/>
                </a:solidFill>
              </a:rPr>
              <a:t>Термін “інвалід” –</a:t>
            </a:r>
            <a:r>
              <a:rPr lang="uk-UA" sz="2800" smtClean="0">
                <a:solidFill>
                  <a:schemeClr val="accent2"/>
                </a:solidFill>
              </a:rPr>
              <a:t> визначає дитину з інвалідністю, яка не може самостійно забезпечити повністю чи частково свої життєві потреби повноцінного особистого або соціального життя, через вроджені чи набуті фізично розумові вади.</a:t>
            </a:r>
            <a:endParaRPr lang="ru-RU" sz="2800" smtClean="0">
              <a:solidFill>
                <a:schemeClr val="accent2"/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01825"/>
            <a:ext cx="4773613" cy="364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56388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257800" y="0"/>
            <a:ext cx="3886200" cy="68580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uk-UA" b="1" smtClean="0">
                <a:solidFill>
                  <a:schemeClr val="accent2"/>
                </a:solidFill>
              </a:rPr>
              <a:t>Соціалізація –</a:t>
            </a:r>
            <a:r>
              <a:rPr lang="uk-UA" smtClean="0">
                <a:solidFill>
                  <a:schemeClr val="accent2"/>
                </a:solidFill>
              </a:rPr>
              <a:t> </a:t>
            </a:r>
            <a:r>
              <a:rPr lang="uk-UA" sz="2800" smtClean="0">
                <a:solidFill>
                  <a:schemeClr val="accent2"/>
                </a:solidFill>
              </a:rPr>
              <a:t>це процес входження індивіда в суспільство, активного засвоєння ним соціального досвіду, соціальних ролей, норм, цінностей, необхідних для успішної життєдіяльності в даному суспільстві.</a:t>
            </a:r>
            <a:endParaRPr lang="ru-RU" sz="2800" smtClean="0">
              <a:solidFill>
                <a:schemeClr val="accent2"/>
              </a:solidFill>
            </a:endParaRPr>
          </a:p>
        </p:txBody>
      </p:sp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4800" y="56388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AutoShape 5" descr="66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pic>
        <p:nvPicPr>
          <p:cNvPr id="25607" name="Picture 7" descr="6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057400"/>
            <a:ext cx="5791200" cy="4270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4800" y="56388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4800" y="56388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Круглая лента лицом вниз 10"/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2514600"/>
            <a:ext cx="7772400" cy="1470025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rgbClr val="0033CC"/>
          </a:solidFill>
          <a:ln w="40000" algn="ctr">
            <a:solidFill>
              <a:schemeClr val="bg2">
                <a:alpha val="67058"/>
              </a:schemeClr>
            </a:solidFill>
            <a:round/>
          </a:ln>
        </p:spPr>
        <p:txBody>
          <a:bodyPr/>
          <a:lstStyle/>
          <a:p>
            <a:pPr algn="ctr" eaLnBrk="1" hangingPunct="1"/>
            <a:r>
              <a:rPr lang="uk-UA" sz="4000" b="1" smtClean="0">
                <a:effectLst/>
              </a:rPr>
              <a:t>Моделі інвалідності:</a:t>
            </a:r>
            <a:endParaRPr lang="ru-RU" sz="4000" b="1" smtClean="0">
              <a:effectLst/>
            </a:endParaRPr>
          </a:p>
        </p:txBody>
      </p:sp>
      <p:sp>
        <p:nvSpPr>
          <p:cNvPr id="26628" name="Oval 7"/>
          <p:cNvSpPr>
            <a:spLocks noChangeArrowheads="1"/>
          </p:cNvSpPr>
          <p:nvPr/>
        </p:nvSpPr>
        <p:spPr bwMode="auto">
          <a:xfrm>
            <a:off x="228600" y="304800"/>
            <a:ext cx="2133600" cy="1600200"/>
          </a:xfrm>
          <a:prstGeom prst="ellipse">
            <a:avLst/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800" b="1">
                <a:solidFill>
                  <a:schemeClr val="tx2"/>
                </a:solidFill>
              </a:rPr>
              <a:t>Медична</a:t>
            </a:r>
            <a:endParaRPr lang="ru-RU" sz="2800" b="1">
              <a:solidFill>
                <a:schemeClr val="tx2"/>
              </a:solidFill>
            </a:endParaRPr>
          </a:p>
        </p:txBody>
      </p:sp>
      <p:sp>
        <p:nvSpPr>
          <p:cNvPr id="26629" name="Line 8"/>
          <p:cNvSpPr>
            <a:spLocks noChangeShapeType="1"/>
          </p:cNvSpPr>
          <p:nvPr/>
        </p:nvSpPr>
        <p:spPr bwMode="auto">
          <a:xfrm>
            <a:off x="1524000" y="18288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30" name="Oval 9"/>
          <p:cNvSpPr>
            <a:spLocks noChangeArrowheads="1"/>
          </p:cNvSpPr>
          <p:nvPr/>
        </p:nvSpPr>
        <p:spPr bwMode="auto">
          <a:xfrm>
            <a:off x="533400" y="4876800"/>
            <a:ext cx="2895600" cy="1752600"/>
          </a:xfrm>
          <a:prstGeom prst="ellipse">
            <a:avLst/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800" b="1">
                <a:solidFill>
                  <a:schemeClr val="tx2"/>
                </a:solidFill>
              </a:rPr>
              <a:t>Функціональна</a:t>
            </a:r>
            <a:endParaRPr lang="ru-RU" sz="2800" b="1">
              <a:solidFill>
                <a:schemeClr val="tx2"/>
              </a:solidFill>
            </a:endParaRPr>
          </a:p>
        </p:txBody>
      </p:sp>
      <p:sp>
        <p:nvSpPr>
          <p:cNvPr id="26631" name="Oval 10"/>
          <p:cNvSpPr>
            <a:spLocks noChangeArrowheads="1"/>
          </p:cNvSpPr>
          <p:nvPr/>
        </p:nvSpPr>
        <p:spPr bwMode="auto">
          <a:xfrm>
            <a:off x="6629400" y="304800"/>
            <a:ext cx="2133600" cy="1600200"/>
          </a:xfrm>
          <a:prstGeom prst="ellipse">
            <a:avLst/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800" b="1">
                <a:solidFill>
                  <a:schemeClr val="tx2"/>
                </a:solidFill>
              </a:rPr>
              <a:t>Економічна</a:t>
            </a:r>
            <a:endParaRPr lang="ru-RU" sz="2800" b="1">
              <a:solidFill>
                <a:schemeClr val="tx2"/>
              </a:solidFill>
            </a:endParaRPr>
          </a:p>
        </p:txBody>
      </p:sp>
      <p:sp>
        <p:nvSpPr>
          <p:cNvPr id="26632" name="Oval 11"/>
          <p:cNvSpPr>
            <a:spLocks noChangeArrowheads="1"/>
          </p:cNvSpPr>
          <p:nvPr/>
        </p:nvSpPr>
        <p:spPr bwMode="auto">
          <a:xfrm>
            <a:off x="5715000" y="4876800"/>
            <a:ext cx="2133600" cy="1600200"/>
          </a:xfrm>
          <a:prstGeom prst="ellipse">
            <a:avLst/>
          </a:prstGeom>
          <a:solidFill>
            <a:srgbClr val="0033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800" b="1">
                <a:solidFill>
                  <a:schemeClr val="tx2"/>
                </a:solidFill>
              </a:rPr>
              <a:t>Соціальна</a:t>
            </a:r>
            <a:endParaRPr lang="ru-RU" sz="2800" b="1">
              <a:solidFill>
                <a:schemeClr val="tx2"/>
              </a:solidFill>
            </a:endParaRPr>
          </a:p>
        </p:txBody>
      </p:sp>
      <p:sp>
        <p:nvSpPr>
          <p:cNvPr id="26633" name="Line 12"/>
          <p:cNvSpPr>
            <a:spLocks noChangeShapeType="1"/>
          </p:cNvSpPr>
          <p:nvPr/>
        </p:nvSpPr>
        <p:spPr bwMode="auto">
          <a:xfrm flipV="1">
            <a:off x="6096000" y="19050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34" name="Line 13"/>
          <p:cNvSpPr>
            <a:spLocks noChangeShapeType="1"/>
          </p:cNvSpPr>
          <p:nvPr/>
        </p:nvSpPr>
        <p:spPr bwMode="auto">
          <a:xfrm flipV="1">
            <a:off x="1295400" y="3733800"/>
            <a:ext cx="1447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35" name="Line 14"/>
          <p:cNvSpPr>
            <a:spLocks noChangeShapeType="1"/>
          </p:cNvSpPr>
          <p:nvPr/>
        </p:nvSpPr>
        <p:spPr bwMode="auto">
          <a:xfrm>
            <a:off x="5943600" y="39624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724400" y="0"/>
            <a:ext cx="4419600" cy="57912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uk-UA" smtClean="0">
                <a:solidFill>
                  <a:schemeClr val="accent2"/>
                </a:solidFill>
              </a:rPr>
              <a:t>За визначенням         М. Шматко, під </a:t>
            </a:r>
            <a:r>
              <a:rPr lang="uk-UA" b="1" smtClean="0">
                <a:solidFill>
                  <a:schemeClr val="accent2"/>
                </a:solidFill>
              </a:rPr>
              <a:t>реабілітацією</a:t>
            </a:r>
            <a:r>
              <a:rPr lang="uk-UA" smtClean="0">
                <a:solidFill>
                  <a:schemeClr val="accent2"/>
                </a:solidFill>
              </a:rPr>
              <a:t> дітей-інвалідів розуміється система заходів, мета яких – якнайшвидше і найбільш повне відновлення здоров’я хворих і інвалідів і повернення їх до активного життя. </a:t>
            </a:r>
            <a:endParaRPr lang="ru-RU" smtClean="0">
              <a:solidFill>
                <a:schemeClr val="accent2"/>
              </a:solidFill>
            </a:endParaRPr>
          </a:p>
        </p:txBody>
      </p:sp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57150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6" descr="34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9050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Учебный курс">
  <a:themeElements>
    <a:clrScheme name="Учебный курс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Учебный курс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Учебный курс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ый курс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ый курс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ый курс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ый курс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1708</TotalTime>
  <Words>720</Words>
  <Application>Microsoft Office PowerPoint</Application>
  <PresentationFormat>Экран (4:3)</PresentationFormat>
  <Paragraphs>99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Учебный курс</vt:lpstr>
      <vt:lpstr>Тема: « Соціально – психологічна реабілітація дітей з особливими потребами» </vt:lpstr>
      <vt:lpstr>Тема: « Соціально – психологічна реабілітація дітей з особливими потребами» </vt:lpstr>
      <vt:lpstr>Науковий апарат дослідження:</vt:lpstr>
      <vt:lpstr>Презентация PowerPoint</vt:lpstr>
      <vt:lpstr>Презентация PowerPoint</vt:lpstr>
      <vt:lpstr>Презентация PowerPoint</vt:lpstr>
      <vt:lpstr>Презентация PowerPoint</vt:lpstr>
      <vt:lpstr>Моделі інвалідності:</vt:lpstr>
      <vt:lpstr>Презентация PowerPoint</vt:lpstr>
      <vt:lpstr>Презентация PowerPoint</vt:lpstr>
      <vt:lpstr> </vt:lpstr>
      <vt:lpstr>Реабілітаційна програма включає в себе:</vt:lpstr>
      <vt:lpstr>Експериментальне дослідження особливостей соціальної адаптованості неповносправних підлітків</vt:lpstr>
      <vt:lpstr>Презентация PowerPoint</vt:lpstr>
      <vt:lpstr>Презентация PowerPoint</vt:lpstr>
      <vt:lpstr>Висновки дослідження:</vt:lpstr>
      <vt:lpstr>Презентация PowerPoint</vt:lpstr>
      <vt:lpstr>Структура корекційної програми розвитку комунікативних здібностей підлітків із порушеннями опорно-рухового апарату включає в себе: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Sanya</dc:creator>
  <cp:lastModifiedBy>Сергей</cp:lastModifiedBy>
  <cp:revision>101</cp:revision>
  <cp:lastPrinted>1601-01-01T00:00:00Z</cp:lastPrinted>
  <dcterms:created xsi:type="dcterms:W3CDTF">1601-01-01T00:00:00Z</dcterms:created>
  <dcterms:modified xsi:type="dcterms:W3CDTF">2016-04-14T18:14:51Z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1049</vt:i4>
  </property>
</Properties>
</file>