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2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CE1480-7E24-40E0-9B6F-0C8D56E92A9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C6D37A-A1B5-4570-B3D3-4F01BFBB67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76872"/>
            <a:ext cx="9144000" cy="10772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Як часто ви замислюєтесь над правильністю своїх слів, вчинків?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54461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3525" algn="just"/>
            <a:r>
              <a:rPr lang="uk-UA" sz="2400" b="1" dirty="0" smtClean="0">
                <a:latin typeface="Bookman Old Style" panose="02050604050505020204" pitchFamily="18" charset="0"/>
              </a:rPr>
              <a:t>Багато з нас вже давно перестали помічати аморальні вчинки людей, які зустрічаються мало не на кожному кроці.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af867b215a30581cf98e86c9759faea3_i-7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17480"/>
            <a:ext cx="7390295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-BULLY-facebook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484784"/>
            <a:ext cx="7740352" cy="5180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7768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Гноблення дитини у школі. Чи не </a:t>
            </a:r>
            <a:r>
              <a:rPr lang="uk-UA" sz="2400" b="1" dirty="0" err="1" smtClean="0">
                <a:latin typeface="Bookman Old Style" panose="02050604050505020204" pitchFamily="18" charset="0"/>
              </a:rPr>
              <a:t>найрозповсюдженіша</a:t>
            </a:r>
            <a:r>
              <a:rPr lang="uk-UA" sz="2400" b="1" dirty="0" smtClean="0">
                <a:latin typeface="Bookman Old Style" panose="02050604050505020204" pitchFamily="18" charset="0"/>
              </a:rPr>
              <a:t> проблема </a:t>
            </a:r>
            <a:r>
              <a:rPr lang="uk-UA" sz="2400" b="1" dirty="0" smtClean="0">
                <a:latin typeface="Bookman Old Style" panose="02050604050505020204" pitchFamily="18" charset="0"/>
              </a:rPr>
              <a:t>підлітків, яку</a:t>
            </a:r>
            <a:r>
              <a:rPr lang="uk-UA" sz="2400" b="1" dirty="0" smtClean="0">
                <a:latin typeface="Bookman Old Style" panose="02050604050505020204" pitchFamily="18" charset="0"/>
              </a:rPr>
              <a:t>, на жаль, більшість пропускає повз очі.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537241dc349aa081650d813f4555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7200492" cy="4803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uk-UA" sz="2400" b="1" dirty="0" smtClean="0">
                <a:latin typeface="Bookman Old Style" panose="02050604050505020204" pitchFamily="18" charset="0"/>
              </a:rPr>
              <a:t>А чи завжди ви поступаєтеся місцем стареньким,  навіть незважаючи на власну втому чи недуги?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6048672" cy="46166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Завжди треба починати  з </a:t>
            </a:r>
            <a:r>
              <a:rPr lang="uk-UA" sz="2400" b="1" dirty="0" smtClean="0">
                <a:latin typeface="Bookman Old Style" panose="02050604050505020204" pitchFamily="18" charset="0"/>
              </a:rPr>
              <a:t>себе!!!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kvKg_EOiNV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76035"/>
            <a:ext cx="5958408" cy="5958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2884123" cy="46166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Завжди і </a:t>
            </a:r>
            <a:r>
              <a:rPr lang="uk-UA" sz="2400" b="1" dirty="0" smtClean="0">
                <a:latin typeface="Bookman Old Style" panose="02050604050505020204" pitchFamily="18" charset="0"/>
              </a:rPr>
              <a:t>усюди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rcRect r="-673" b="6859"/>
          <a:stretch>
            <a:fillRect/>
          </a:stretch>
        </p:blipFill>
        <p:spPr>
          <a:xfrm>
            <a:off x="467544" y="1340768"/>
            <a:ext cx="8405797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4123245" cy="46166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З найменших </a:t>
            </a:r>
            <a:r>
              <a:rPr lang="uk-UA" sz="2400" b="1" dirty="0" smtClean="0">
                <a:latin typeface="Bookman Old Style" panose="02050604050505020204" pitchFamily="18" charset="0"/>
              </a:rPr>
              <a:t>дрібниць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2022a7fdb382745d97fbfe9f604a3f22_XL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025352"/>
            <a:ext cx="7488832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590465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А для цього має бути злагоджена робота, повага один до </a:t>
            </a:r>
            <a:r>
              <a:rPr lang="uk-UA" sz="2400" b="1" dirty="0" smtClean="0">
                <a:latin typeface="Bookman Old Style" panose="02050604050505020204" pitchFamily="18" charset="0"/>
              </a:rPr>
              <a:t>одного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1463877463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42926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461665"/>
          </a:xfrm>
          <a:prstGeom prst="rect">
            <a:avLst/>
          </a:prstGeom>
          <a:ln>
            <a:solidFill>
              <a:schemeClr val="accent2">
                <a:lumMod val="25000"/>
                <a:lumOff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І в нас є прекрасне уміння — </a:t>
            </a:r>
            <a:r>
              <a:rPr lang="uk-UA" sz="2400" b="1" dirty="0" smtClean="0">
                <a:latin typeface="Bookman Old Style" panose="02050604050505020204" pitchFamily="18" charset="0"/>
              </a:rPr>
              <a:t>домовлятися! 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1435127501_green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764704"/>
            <a:ext cx="7272808" cy="5757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576064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Людина має бути </a:t>
            </a:r>
            <a:r>
              <a:rPr lang="uk-UA" sz="2400" b="1" dirty="0" smtClean="0">
                <a:latin typeface="Bookman Old Style" panose="02050604050505020204" pitchFamily="18" charset="0"/>
              </a:rPr>
              <a:t>людяною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6768752" cy="5727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628800"/>
            <a:ext cx="3456384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Bookman Old Style" panose="02050604050505020204" pitchFamily="18" charset="0"/>
              </a:rPr>
              <a:t>Перед великим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розумом</a:t>
            </a:r>
            <a:r>
              <a:rPr lang="ru-RU" sz="2400" b="1" dirty="0" smtClean="0">
                <a:latin typeface="Bookman Old Style" panose="02050604050505020204" pitchFamily="18" charset="0"/>
              </a:rPr>
              <a:t> я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схиляю</a:t>
            </a:r>
            <a:r>
              <a:rPr lang="ru-RU" sz="2400" b="1" dirty="0" smtClean="0">
                <a:latin typeface="Bookman Old Style" panose="02050604050505020204" pitchFamily="18" charset="0"/>
              </a:rPr>
              <a:t> голову, перед великим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серцем</a:t>
            </a:r>
            <a:r>
              <a:rPr lang="ru-RU" sz="2400" b="1" dirty="0" smtClean="0">
                <a:latin typeface="Bookman Old Style" panose="02050604050505020204" pitchFamily="18" charset="0"/>
              </a:rPr>
              <a:t> -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схиляю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коліна</a:t>
            </a:r>
            <a:r>
              <a:rPr lang="ru-RU" sz="2400" b="1" dirty="0" smtClean="0">
                <a:latin typeface="Bookman Old Style" panose="02050604050505020204" pitchFamily="18" charset="0"/>
              </a:rPr>
              <a:t>.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>
                <a:latin typeface="Bookman Old Style" panose="02050604050505020204" pitchFamily="18" charset="0"/>
              </a:rPr>
              <a:t>Віктор</a:t>
            </a:r>
            <a:r>
              <a:rPr lang="ru-RU" sz="2400" b="1" dirty="0" smtClean="0">
                <a:latin typeface="Bookman Old Style" panose="02050604050505020204" pitchFamily="18" charset="0"/>
              </a:rPr>
              <a:t> Гюго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xgugo.jpg,q1260958107.pagespeed.ic.LBLCoV47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680520" cy="6240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9144000" cy="107721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Чи зауважуєте начебто малозначущі дрібниці направлені у бік інших?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sostavit-isk-v-sud-po-ustanovleniyu-fakta-rodstvennyh-otnoshen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136904" cy="5777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3140968"/>
            <a:ext cx="1728192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Bookman Old Style" panose="02050604050505020204" pitchFamily="18" charset="0"/>
              </a:rPr>
              <a:t>Повноцінне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життя</a:t>
            </a:r>
            <a:r>
              <a:rPr lang="ru-RU" sz="2000" b="1" dirty="0" smtClean="0">
                <a:latin typeface="Bookman Old Style" panose="02050604050505020204" pitchFamily="18" charset="0"/>
              </a:rPr>
              <a:t>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неможливе</a:t>
            </a:r>
            <a:r>
              <a:rPr lang="ru-RU" sz="2000" b="1" dirty="0" smtClean="0">
                <a:latin typeface="Bookman Old Style" panose="02050604050505020204" pitchFamily="18" charset="0"/>
              </a:rPr>
              <a:t> без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існування</a:t>
            </a:r>
            <a:r>
              <a:rPr lang="ru-RU" sz="2000" b="1" dirty="0" smtClean="0">
                <a:latin typeface="Bookman Old Style" panose="02050604050505020204" pitchFamily="18" charset="0"/>
              </a:rPr>
              <a:t> в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суспільстві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2808312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 algn="ctr"/>
            <a:r>
              <a:rPr lang="ru-RU" sz="2800" dirty="0" smtClean="0"/>
              <a:t>Люди </a:t>
            </a:r>
            <a:r>
              <a:rPr lang="ru-RU" sz="2800" dirty="0" err="1" smtClean="0"/>
              <a:t>народжені</a:t>
            </a:r>
            <a:r>
              <a:rPr lang="ru-RU" sz="2800" dirty="0" smtClean="0"/>
              <a:t> один для одного. Значить, </a:t>
            </a:r>
            <a:r>
              <a:rPr lang="ru-RU" sz="2800" dirty="0" err="1" smtClean="0"/>
              <a:t>переучуй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терпи.</a:t>
            </a:r>
          </a:p>
          <a:p>
            <a:pPr algn="r"/>
            <a:r>
              <a:rPr lang="ru-RU" sz="2800" dirty="0" smtClean="0"/>
              <a:t>Марк </a:t>
            </a:r>
            <a:r>
              <a:rPr lang="ru-RU" sz="2800" dirty="0" err="1" smtClean="0"/>
              <a:t>Аврелій</a:t>
            </a:r>
            <a:endParaRPr lang="ru-RU" sz="2800" dirty="0"/>
          </a:p>
        </p:txBody>
      </p:sp>
      <p:pic>
        <p:nvPicPr>
          <p:cNvPr id="5" name="Рисунок 4" descr="7562273_l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0"/>
            <a:ext cx="545176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5952" y="4180344"/>
            <a:ext cx="271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latin typeface="Bookman Old Style" panose="02050604050505020204" pitchFamily="18" charset="0"/>
              </a:rPr>
              <a:t>Людські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відносини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утворюють</a:t>
            </a:r>
            <a:r>
              <a:rPr lang="ru-RU" sz="2400" b="1" dirty="0" smtClean="0">
                <a:latin typeface="Bookman Old Style" panose="02050604050505020204" pitchFamily="18" charset="0"/>
              </a:rPr>
              <a:t> систему, в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якій</a:t>
            </a:r>
            <a:r>
              <a:rPr lang="ru-RU" sz="2400" b="1" dirty="0" smtClean="0">
                <a:latin typeface="Bookman Old Style" panose="02050604050505020204" pitchFamily="18" charset="0"/>
              </a:rPr>
              <a:t> головне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місце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посідає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довіра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06905907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-1010" b="3114"/>
          <a:stretch>
            <a:fillRect/>
          </a:stretch>
        </p:blipFill>
        <p:spPr>
          <a:xfrm>
            <a:off x="179512" y="225221"/>
            <a:ext cx="7200800" cy="460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8_9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0"/>
            <a:ext cx="638773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53400" y="292380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кожен з нас є ланкою, що утворює цю систему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2" y="5654099"/>
            <a:ext cx="89644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Але дуже часто у своєму повсякденному житті ми стикаємось  з неповагою та невихованістю  інших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men-arguing-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188640"/>
            <a:ext cx="7676348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513804"/>
            <a:ext cx="7560840" cy="120032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І пов'язано це з тим, що людей зазвичай не вчать грамотно вибудовувати відносини один з одним.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2969"/>
            <a:ext cx="6264696" cy="8309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Bookman Old Style" panose="02050604050505020204" pitchFamily="18" charset="0"/>
              </a:rPr>
              <a:t>Відносини між людьми не завжди бувають гладкими і ефективними</a:t>
            </a:r>
            <a:endParaRPr lang="uk-UA" sz="24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gop-154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1124744"/>
            <a:ext cx="662473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980728"/>
            <a:ext cx="352940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Людина,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втрачаючи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абсолютні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норми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і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непорушні</a:t>
            </a:r>
            <a:r>
              <a:rPr lang="ru-RU" sz="2400" b="1" dirty="0" smtClean="0">
                <a:latin typeface="Bookman Old Style" panose="02050604050505020204" pitchFamily="18" charset="0"/>
              </a:rPr>
              <a:t> початки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особистої</a:t>
            </a:r>
            <a:r>
              <a:rPr lang="ru-RU" sz="2400" b="1" dirty="0" smtClean="0">
                <a:latin typeface="Bookman Old Style" panose="02050604050505020204" pitchFamily="18" charset="0"/>
              </a:rPr>
              <a:t> та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соціальної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поведінки</a:t>
            </a:r>
            <a:r>
              <a:rPr lang="ru-RU" sz="2400" b="1" dirty="0" smtClean="0">
                <a:latin typeface="Bookman Old Style" panose="02050604050505020204" pitchFamily="18" charset="0"/>
              </a:rPr>
              <a:t>,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замінює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їх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свавіллям</a:t>
            </a:r>
            <a:r>
              <a:rPr lang="ru-RU" sz="2400" b="1" dirty="0" smtClean="0">
                <a:latin typeface="Bookman Old Style" panose="02050604050505020204" pitchFamily="18" charset="0"/>
              </a:rPr>
              <a:t>.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endParaRPr lang="ru-RU" sz="2400" b="1" dirty="0" smtClean="0">
              <a:latin typeface="Bookman Old Style" panose="02050604050505020204" pitchFamily="18" charset="0"/>
            </a:endParaRPr>
          </a:p>
          <a:p>
            <a:pPr algn="r"/>
            <a:r>
              <a:rPr lang="ru-RU" sz="2400" dirty="0" err="1" smtClean="0">
                <a:latin typeface="Bookman Old Style" panose="02050604050505020204" pitchFamily="18" charset="0"/>
              </a:rPr>
              <a:t>Сергій</a:t>
            </a:r>
            <a:r>
              <a:rPr lang="ru-RU" sz="2400" dirty="0" smtClean="0">
                <a:latin typeface="Bookman Old Style" panose="02050604050505020204" pitchFamily="18" charset="0"/>
              </a:rPr>
              <a:t> Булгаков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Bulka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12568" cy="6441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7704856" cy="156966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54013" algn="just"/>
            <a:r>
              <a:rPr lang="uk-UA" sz="2400" b="1" dirty="0" smtClean="0">
                <a:latin typeface="Bookman Old Style" panose="02050604050505020204" pitchFamily="18" charset="0"/>
              </a:rPr>
              <a:t>Цей вислів є дуже точним,  адже, дійсно, є люди, які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нехтуючи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моральними</a:t>
            </a:r>
            <a:r>
              <a:rPr lang="ru-RU" sz="2400" b="1" dirty="0" smtClean="0">
                <a:latin typeface="Bookman Old Style" panose="02050604050505020204" pitchFamily="18" charset="0"/>
              </a:rPr>
              <a:t> принципами,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роблять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аморальні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вчинки</a:t>
            </a:r>
            <a:r>
              <a:rPr lang="ru-RU" sz="2400" b="1" dirty="0" smtClean="0">
                <a:latin typeface="Bookman Old Style" panose="02050604050505020204" pitchFamily="18" charset="0"/>
              </a:rPr>
              <a:t>,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які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шкодять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іншим</a:t>
            </a:r>
            <a:r>
              <a:rPr lang="ru-RU" sz="2400" b="1" dirty="0" smtClean="0">
                <a:latin typeface="Bookman Old Style" panose="02050604050505020204" pitchFamily="18" charset="0"/>
              </a:rPr>
              <a:t> членам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суспільства</a:t>
            </a:r>
            <a:r>
              <a:rPr lang="ru-RU" sz="2400" b="1" dirty="0" smtClean="0">
                <a:latin typeface="Bookman Old Style" panose="02050604050505020204" pitchFamily="18" charset="0"/>
              </a:rPr>
              <a:t>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4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24944"/>
            <a:ext cx="9144000" cy="3078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6">
      <a:dk1>
        <a:sysClr val="windowText" lastClr="000000"/>
      </a:dk1>
      <a:lt1>
        <a:srgbClr val="F7F0F8"/>
      </a:lt1>
      <a:dk2>
        <a:srgbClr val="424456"/>
      </a:dk2>
      <a:lt2>
        <a:srgbClr val="F7F0F8"/>
      </a:lt2>
      <a:accent1>
        <a:srgbClr val="53548A"/>
      </a:accent1>
      <a:accent2>
        <a:srgbClr val="3C1C3D"/>
      </a:accent2>
      <a:accent3>
        <a:srgbClr val="78397A"/>
      </a:accent3>
      <a:accent4>
        <a:srgbClr val="DCB6DD"/>
      </a:accent4>
      <a:accent5>
        <a:srgbClr val="BD77BF"/>
      </a:accent5>
      <a:accent6>
        <a:srgbClr val="E9D1E9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257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RePack by Diakov</cp:lastModifiedBy>
  <cp:revision>57</cp:revision>
  <dcterms:created xsi:type="dcterms:W3CDTF">2018-02-25T16:30:39Z</dcterms:created>
  <dcterms:modified xsi:type="dcterms:W3CDTF">2018-03-20T05:09:35Z</dcterms:modified>
</cp:coreProperties>
</file>